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6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embeddedFontLst>
    <p:embeddedFont>
      <p:font typeface="Microsoft Yahei" panose="020B0503020204020204" pitchFamily="34" charset="-122"/>
      <p:regular r:id="rId27"/>
      <p:bold r:id="rId28"/>
    </p:embeddedFont>
    <p:embeddedFont>
      <p:font typeface="Palatino Linotype" panose="02040502050505030304" pitchFamily="18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18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2"/>
      </p:cViewPr>
      <p:guideLst>
        <p:guide orient="horz" pos="161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-"/>
            </a:pPr>
            <a:r>
              <a:rPr lang="en-US">
                <a:solidFill>
                  <a:srgbClr val="595959"/>
                </a:solidFill>
              </a:rPr>
              <a:t>In this paper, the encoder and decoder are jointly trained, but during rendering, the decoder receives input from a sample drawn from the standard normal distribution instead of the encoder, enabling the generation of more diverse samples</a:t>
            </a:r>
            <a:endParaRPr sz="400"/>
          </a:p>
        </p:txBody>
      </p:sp>
      <p:sp>
        <p:nvSpPr>
          <p:cNvPr id="276" name="Google Shape;27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TAMANA</a:t>
            </a:r>
            <a:endParaRPr b="1"/>
          </a:p>
        </p:txBody>
      </p:sp>
      <p:sp>
        <p:nvSpPr>
          <p:cNvPr id="287" name="Google Shape;28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z-axis !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  <a:p>
            <a:pPr marL="14605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0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Adaptation to the incident direction</a:t>
            </a:r>
            <a:endParaRPr sz="1000" b="1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14605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0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Rotating Point Clouds:</a:t>
            </a:r>
            <a:r>
              <a:rPr lang="en-US" sz="1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Aligns the z-axis with the initial light propagation direction.</a:t>
            </a:r>
            <a:endParaRPr sz="10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140335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0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Model Learning:</a:t>
            </a:r>
            <a:r>
              <a:rPr lang="en-US" sz="1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Recognizes this alignment to generate stretched and shifted distributions at various angles.</a:t>
            </a:r>
            <a:endParaRPr sz="10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140335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0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Consistency in Training and Rendering: </a:t>
            </a:r>
            <a:r>
              <a:rPr lang="en-US" sz="1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Implements a hard constraint (c1 = 0) in the equation to ensure the polynomial passes through the reference point x for accurate geometry approximation.</a:t>
            </a:r>
            <a:endParaRPr sz="500"/>
          </a:p>
        </p:txBody>
      </p:sp>
      <p:sp>
        <p:nvSpPr>
          <p:cNvPr id="299" name="Google Shape;29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624186b7b1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g2624186b7b1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=&gt; last contribution: basically, we didnt get it. </a:t>
            </a:r>
            <a:endParaRPr/>
          </a:p>
        </p:txBody>
      </p:sp>
      <p:sp>
        <p:nvSpPr>
          <p:cNvPr id="393" name="Google Shape;39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Due to the high costs of volumetric path tracing, many works have proposed BSSRDF models that cast subsurface scattering into a considerably lower-dimensional integral over surface positions and incident direction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At a first glance an eight dimensional function, the BSSRDF is in fact much higher-dimensional due to its dependence on the properties of the interior medium φΩ = (σt , σs ,д) and the shape of the boundary ∂Ω.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US" sz="1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Goal of this paper: </a:t>
            </a:r>
            <a:endParaRPr sz="15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US" sz="1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To create a probabilistic generative algorithm that can efficiently sample pairs of values (x', ω') (outgoing direction and position) proportional to Sφ (·, ·, x,ω)  (BSSRDF) given a fixed incident ray ri = (x,ω) and parameters φ = (φΩ,φ∂Ω) describing the interior and boundary</a:t>
            </a:r>
            <a:endParaRPr sz="15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US" sz="1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dependence of Sφ on both ri and φ is highly nonlinear -&gt; Neural Network</a:t>
            </a:r>
            <a:endParaRPr/>
          </a:p>
        </p:txBody>
      </p:sp>
      <p:sp>
        <p:nvSpPr>
          <p:cNvPr id="261" name="Google Shape;2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bg>
      <p:bgPr>
        <a:solidFill>
          <a:schemeClr val="lt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205740" y="240945"/>
            <a:ext cx="8762591" cy="294789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7117678" y="240944"/>
            <a:ext cx="1848749" cy="1802423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99000">
                <a:srgbClr val="D8D8E3">
                  <a:alpha val="23921"/>
                </a:srgbClr>
              </a:gs>
              <a:gs pos="100000">
                <a:srgbClr val="D8D8E3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rot="10800000">
            <a:off x="195761" y="1808753"/>
            <a:ext cx="1415561" cy="1380090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7103269" y="4691063"/>
            <a:ext cx="1350169" cy="5715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rot="10800000" flipH="1">
            <a:off x="562928" y="4729163"/>
            <a:ext cx="536734" cy="5715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166336" y="4730115"/>
            <a:ext cx="66675" cy="5715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298258" y="4730115"/>
            <a:ext cx="190024" cy="5715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62733" y="606845"/>
            <a:ext cx="6858000" cy="1422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15"/>
              <a:buFont typeface="Arial"/>
              <a:buNone/>
              <a:defRPr sz="3715"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662732" y="2263140"/>
            <a:ext cx="6858000" cy="66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350"/>
              <a:buNone/>
              <a:defRPr sz="135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125"/>
              <a:buNone/>
              <a:defRPr sz="1125"/>
            </a:lvl2pPr>
            <a:lvl3pPr lvl="2" 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015"/>
              <a:buNone/>
              <a:defRPr sz="1014"/>
            </a:lvl3pPr>
            <a:lvl4pPr lvl="3" 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lvl="4" 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lvl="6" algn="ctr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lvl="7" algn="ctr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lvl="8" algn="ctr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body" idx="2"/>
          </p:nvPr>
        </p:nvSpPr>
        <p:spPr>
          <a:xfrm>
            <a:off x="662733" y="3787825"/>
            <a:ext cx="2524073" cy="43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None/>
              <a:defRPr sz="135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">
  <p:cSld name="内容">
    <p:bg>
      <p:bgPr>
        <a:solidFill>
          <a:schemeClr val="lt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502448" y="714381"/>
            <a:ext cx="8139178" cy="404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0" rIns="82550" bIns="0" anchor="t" anchorCtr="0">
            <a:normAutofit/>
          </a:bodyPr>
          <a:lstStyle>
            <a:lvl1pPr marL="457200" lvl="0" indent="-28575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末尾幻灯片">
  <p:cSld name="末尾幻灯片">
    <p:bg>
      <p:bgPr>
        <a:solidFill>
          <a:schemeClr val="l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/>
          <p:nvPr/>
        </p:nvSpPr>
        <p:spPr>
          <a:xfrm>
            <a:off x="199549" y="235268"/>
            <a:ext cx="8762524" cy="422624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2"/>
          <p:cNvSpPr/>
          <p:nvPr/>
        </p:nvSpPr>
        <p:spPr>
          <a:xfrm>
            <a:off x="1066800" y="3048000"/>
            <a:ext cx="3962400" cy="9525"/>
          </a:xfrm>
          <a:prstGeom prst="rect">
            <a:avLst/>
          </a:prstGeom>
          <a:solidFill>
            <a:srgbClr val="213A71">
              <a:alpha val="1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2"/>
          <p:cNvSpPr/>
          <p:nvPr/>
        </p:nvSpPr>
        <p:spPr>
          <a:xfrm>
            <a:off x="7110534" y="234753"/>
            <a:ext cx="1848749" cy="1802423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rgbClr val="D8D8E3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2"/>
          <p:cNvSpPr/>
          <p:nvPr/>
        </p:nvSpPr>
        <p:spPr>
          <a:xfrm rot="10800000">
            <a:off x="195761" y="3084771"/>
            <a:ext cx="1415561" cy="1380090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99000">
                <a:schemeClr val="lt2"/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990599" y="1782536"/>
            <a:ext cx="4990201" cy="1205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dt" idx="10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ftr" idx="11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通用">
  <p:cSld name="通用">
    <p:bg>
      <p:bgPr>
        <a:solidFill>
          <a:schemeClr val="lt2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/>
          <p:nvPr/>
        </p:nvSpPr>
        <p:spPr>
          <a:xfrm>
            <a:off x="7295319" y="-38"/>
            <a:ext cx="1848749" cy="1802423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D8D8E3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/>
          <p:nvPr/>
        </p:nvSpPr>
        <p:spPr>
          <a:xfrm rot="10800000">
            <a:off x="0" y="4110038"/>
            <a:ext cx="1059656" cy="1033463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D8D8E3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502412" y="332423"/>
            <a:ext cx="8139178" cy="331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38100" rIns="76200" bIns="381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dt" idx="10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ftr" idx="11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相框">
  <p:cSld name="相框">
    <p:bg>
      <p:bgPr>
        <a:solidFill>
          <a:schemeClr val="dk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>
            <a:off x="0" y="0"/>
            <a:ext cx="9144476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219600" y="228150"/>
            <a:ext cx="8704800" cy="468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961200" y="936900"/>
            <a:ext cx="72198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38100" rIns="76200" bIns="381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960835" y="1622700"/>
            <a:ext cx="7219950" cy="25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0" rIns="82550" bIns="0" anchor="t" anchorCtr="0">
            <a:normAutofit/>
          </a:bodyPr>
          <a:lstStyle>
            <a:lvl1pPr marL="457200" lvl="0" indent="-28575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dt" idx="10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ftr" idx="11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ldNum" idx="12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左右">
  <p:cSld name="左右">
    <p:bg>
      <p:bgPr>
        <a:solidFill>
          <a:schemeClr val="lt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>
            <a:off x="0" y="0"/>
            <a:ext cx="3617595" cy="5149691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5"/>
          <p:cNvSpPr/>
          <p:nvPr/>
        </p:nvSpPr>
        <p:spPr>
          <a:xfrm rot="-5400000">
            <a:off x="-16193" y="19330"/>
            <a:ext cx="1306354" cy="1273969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rgbClr val="D8D8E3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5"/>
          <p:cNvSpPr/>
          <p:nvPr/>
        </p:nvSpPr>
        <p:spPr>
          <a:xfrm rot="10800000">
            <a:off x="0" y="4435316"/>
            <a:ext cx="732473" cy="714375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D8D8E3">
                  <a:alpha val="23921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437400" y="577800"/>
            <a:ext cx="2970000" cy="6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38100" rIns="76200" bIns="381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25"/>
              <a:buFont typeface="Arial"/>
              <a:buNone/>
              <a:defRPr sz="2025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dt" idx="10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ftr" idx="11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ldNum" idx="12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440100" y="1323000"/>
            <a:ext cx="2967300" cy="30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0" rIns="82550" bIns="0" anchor="t" anchorCtr="0">
            <a:normAutofit/>
          </a:bodyPr>
          <a:lstStyle>
            <a:lvl1pPr marL="457200" lvl="0" indent="-28575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2"/>
          </p:nvPr>
        </p:nvSpPr>
        <p:spPr>
          <a:xfrm>
            <a:off x="3825900" y="577454"/>
            <a:ext cx="4860000" cy="381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0" rIns="82550" bIns="0" anchor="t" anchorCtr="0">
            <a:normAutofit/>
          </a:bodyPr>
          <a:lstStyle>
            <a:lvl1pPr marL="457200" lvl="0" indent="-28575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上下">
  <p:cSld name="上下">
    <p:bg>
      <p:bgPr>
        <a:solidFill>
          <a:schemeClr val="lt2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/>
          <p:nvPr/>
        </p:nvSpPr>
        <p:spPr>
          <a:xfrm>
            <a:off x="0" y="0"/>
            <a:ext cx="9144000" cy="1997869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6"/>
          <p:cNvSpPr/>
          <p:nvPr/>
        </p:nvSpPr>
        <p:spPr>
          <a:xfrm rot="-5400000">
            <a:off x="-13787" y="11430"/>
            <a:ext cx="932974" cy="910114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D8D8E3">
                  <a:alpha val="23921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7758589" y="0"/>
            <a:ext cx="1385411" cy="1351121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rgbClr val="D8D8E3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459000" y="585900"/>
            <a:ext cx="82323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38100" rIns="76200" bIns="381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25"/>
              <a:buFont typeface="Arial"/>
              <a:buNone/>
              <a:defRPr sz="2025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dt" idx="10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ftr" idx="11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ldNum" idx="12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459000" y="1244700"/>
            <a:ext cx="8231981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0" rIns="82550" bIns="0" anchor="t" anchorCtr="0">
            <a:normAutofit/>
          </a:bodyPr>
          <a:lstStyle>
            <a:lvl1pPr marL="457200" lvl="0" indent="-28575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2"/>
          </p:nvPr>
        </p:nvSpPr>
        <p:spPr>
          <a:xfrm>
            <a:off x="459581" y="2106000"/>
            <a:ext cx="8224200" cy="25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0" rIns="82550" bIns="0" anchor="t" anchorCtr="0">
            <a:normAutofit/>
          </a:bodyPr>
          <a:lstStyle>
            <a:lvl1pPr marL="457200" lvl="0" indent="-28575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下上">
  <p:cSld name="下上">
    <p:bg>
      <p:bgPr>
        <a:solidFill>
          <a:schemeClr val="lt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/>
          <p:nvPr/>
        </p:nvSpPr>
        <p:spPr>
          <a:xfrm>
            <a:off x="2858" y="3771901"/>
            <a:ext cx="9144000" cy="1371599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7"/>
          <p:cNvSpPr/>
          <p:nvPr/>
        </p:nvSpPr>
        <p:spPr>
          <a:xfrm rot="10800000">
            <a:off x="2858" y="4429125"/>
            <a:ext cx="732473" cy="714375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D8D8E3">
                  <a:alpha val="23921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453600" y="502200"/>
            <a:ext cx="8232300" cy="4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38100" rIns="76200" bIns="381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dt" idx="10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ftr" idx="11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body" idx="1"/>
          </p:nvPr>
        </p:nvSpPr>
        <p:spPr>
          <a:xfrm>
            <a:off x="453628" y="1260900"/>
            <a:ext cx="8243100" cy="24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0" rIns="82550" bIns="0" anchor="t" anchorCtr="0">
            <a:normAutofit/>
          </a:bodyPr>
          <a:lstStyle>
            <a:lvl1pPr marL="457200" lvl="0" indent="-28575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2"/>
          </p:nvPr>
        </p:nvSpPr>
        <p:spPr>
          <a:xfrm>
            <a:off x="445500" y="3885300"/>
            <a:ext cx="8251200" cy="7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0" rIns="82550" bIns="0" anchor="t" anchorCtr="0">
            <a:normAutofit/>
          </a:bodyPr>
          <a:lstStyle>
            <a:lvl1pPr marL="457200" lvl="0" indent="-28575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导航">
  <p:cSld name="导航">
    <p:bg>
      <p:bgPr>
        <a:solidFill>
          <a:schemeClr val="lt2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/>
          <p:nvPr/>
        </p:nvSpPr>
        <p:spPr>
          <a:xfrm>
            <a:off x="0" y="-2619"/>
            <a:ext cx="9144000" cy="685800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8"/>
          <p:cNvSpPr txBox="1">
            <a:spLocks noGrp="1"/>
          </p:cNvSpPr>
          <p:nvPr>
            <p:ph type="title"/>
          </p:nvPr>
        </p:nvSpPr>
        <p:spPr>
          <a:xfrm>
            <a:off x="434816" y="144780"/>
            <a:ext cx="8278178" cy="39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38100" rIns="76200" bIns="381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Arial"/>
              <a:buNone/>
              <a:defRPr sz="1575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dt" idx="10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ftr" idx="11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>
            <a:off x="434700" y="1247400"/>
            <a:ext cx="4006800" cy="21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0" rIns="82550" bIns="0" anchor="t" anchorCtr="0">
            <a:normAutofit/>
          </a:bodyPr>
          <a:lstStyle>
            <a:lvl1pPr marL="457200" lvl="0" indent="-28575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body" idx="2"/>
          </p:nvPr>
        </p:nvSpPr>
        <p:spPr>
          <a:xfrm>
            <a:off x="4681800" y="1247400"/>
            <a:ext cx="4025700" cy="21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0" rIns="82550" bIns="0" anchor="t" anchorCtr="0">
            <a:normAutofit/>
          </a:bodyPr>
          <a:lstStyle>
            <a:lvl1pPr marL="457200" lvl="0" indent="-28575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body" idx="3"/>
          </p:nvPr>
        </p:nvSpPr>
        <p:spPr>
          <a:xfrm>
            <a:off x="429300" y="3612600"/>
            <a:ext cx="40068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0" rIns="82550" bIns="0" anchor="t" anchorCtr="0">
            <a:normAutofit/>
          </a:bodyPr>
          <a:lstStyle>
            <a:lvl1pPr marL="457200" lvl="0" indent="-28575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body" idx="4"/>
          </p:nvPr>
        </p:nvSpPr>
        <p:spPr>
          <a:xfrm>
            <a:off x="4689900" y="3609900"/>
            <a:ext cx="40257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0" rIns="82550" bIns="0" anchor="t" anchorCtr="0">
            <a:normAutofit/>
          </a:bodyPr>
          <a:lstStyle>
            <a:lvl1pPr marL="457200" lvl="0" indent="-28575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腰带">
  <p:cSld name="腰带">
    <p:bg>
      <p:bgPr>
        <a:solidFill>
          <a:schemeClr val="dk2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/>
          <p:nvPr/>
        </p:nvSpPr>
        <p:spPr>
          <a:xfrm>
            <a:off x="0" y="719418"/>
            <a:ext cx="9144000" cy="37046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142100" y="1004400"/>
            <a:ext cx="6858000" cy="17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38100" rIns="76200" bIns="381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75"/>
              <a:buFont typeface="Arial"/>
              <a:buNone/>
              <a:defRPr sz="3375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dt" idx="10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ftr" idx="11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sldNum" idx="12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body" idx="1"/>
          </p:nvPr>
        </p:nvSpPr>
        <p:spPr>
          <a:xfrm>
            <a:off x="1141810" y="2897100"/>
            <a:ext cx="68580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0" rIns="82550" bIns="0" anchor="t" anchorCtr="0">
            <a:normAutofit/>
          </a:bodyPr>
          <a:lstStyle>
            <a:lvl1pPr marL="457200" lvl="0" indent="-28575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bg>
      <p:bgPr>
        <a:solidFill>
          <a:schemeClr val="lt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bg>
      <p:bgPr>
        <a:solidFill>
          <a:schemeClr val="lt2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0" y="4855845"/>
            <a:ext cx="9186863" cy="28765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3507581" y="1544818"/>
            <a:ext cx="4682831" cy="691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40"/>
              <a:buFont typeface="Arial"/>
              <a:buNone/>
              <a:defRPr sz="304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3507581" y="2326947"/>
            <a:ext cx="4682831" cy="1050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15"/>
              <a:buNone/>
              <a:defRPr sz="1014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125"/>
              <a:buNone/>
              <a:defRPr sz="112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015"/>
              <a:buNone/>
              <a:defRPr sz="101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502412" y="332426"/>
            <a:ext cx="8139178" cy="331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38100" rIns="76200" bIns="381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502412" y="714381"/>
            <a:ext cx="8139178" cy="404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0" rIns="82550" bIns="0" anchor="t" anchorCtr="0">
            <a:noAutofit/>
          </a:bodyPr>
          <a:lstStyle>
            <a:lvl1pPr marL="457200" marR="0" lvl="0" indent="-28575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bg>
      <p:bgPr>
        <a:solidFill>
          <a:schemeClr val="lt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502412" y="332426"/>
            <a:ext cx="8139178" cy="331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38100" rIns="76200" bIns="381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507210" y="714381"/>
            <a:ext cx="3962432" cy="404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0" rIns="82550" bIns="0" anchor="t" anchorCtr="0">
            <a:noAutofit/>
          </a:bodyPr>
          <a:lstStyle>
            <a:lvl1pPr marL="457200" marR="0" lvl="0" indent="-28575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4683920" y="714381"/>
            <a:ext cx="3962432" cy="404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0" rIns="82550" bIns="0" anchor="t" anchorCtr="0">
            <a:noAutofit/>
          </a:bodyPr>
          <a:lstStyle>
            <a:lvl1pPr marL="457200" lvl="0" indent="-28575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 sz="9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 sz="9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 sz="9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 sz="9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 sz="9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bg>
      <p:bgPr>
        <a:solidFill>
          <a:schemeClr val="lt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502412" y="332426"/>
            <a:ext cx="8139178" cy="331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38100" rIns="76200" bIns="381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502448" y="714381"/>
            <a:ext cx="3962432" cy="285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38100" rIns="76200" bIns="381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25"/>
              <a:buNone/>
              <a:defRPr sz="1125" b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25"/>
              <a:buNone/>
              <a:defRPr sz="1125" b="1"/>
            </a:lvl2pPr>
            <a:lvl3pPr marL="1371600" lvl="2" indent="-228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015"/>
              <a:buNone/>
              <a:defRPr sz="1014" b="1"/>
            </a:lvl3pPr>
            <a:lvl4pPr marL="1828800" lvl="3" indent="-228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502444" y="1054894"/>
            <a:ext cx="3962400" cy="370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0" rIns="82550" bIns="0" anchor="t" anchorCtr="0">
            <a:noAutofit/>
          </a:bodyPr>
          <a:lstStyle>
            <a:lvl1pPr marL="457200" marR="0" lvl="0" indent="-28575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>
          <a:xfrm>
            <a:off x="4676813" y="714381"/>
            <a:ext cx="3962432" cy="285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38100" rIns="76200" bIns="381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25"/>
              <a:buNone/>
              <a:defRPr sz="1125" b="1"/>
            </a:lvl2pPr>
            <a:lvl3pPr marL="1371600" lvl="2" indent="-228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015"/>
              <a:buNone/>
              <a:defRPr sz="1014" b="1"/>
            </a:lvl3pPr>
            <a:lvl4pPr marL="1828800" lvl="3" indent="-228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4"/>
          </p:nvPr>
        </p:nvSpPr>
        <p:spPr>
          <a:xfrm>
            <a:off x="4676813" y="1054894"/>
            <a:ext cx="3962432" cy="370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0" rIns="82550" bIns="0" anchor="t" anchorCtr="0">
            <a:noAutofit/>
          </a:bodyPr>
          <a:lstStyle>
            <a:lvl1pPr marL="457200" marR="0" lvl="0" indent="-28575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bg>
      <p:bgPr>
        <a:solidFill>
          <a:schemeClr val="lt2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502412" y="332423"/>
            <a:ext cx="8139178" cy="331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38100" rIns="76200" bIns="381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>
  <p:cSld name="图片与标题">
    <p:bg>
      <p:bgPr>
        <a:solidFill>
          <a:schemeClr val="lt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502448" y="332426"/>
            <a:ext cx="8139178" cy="331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38100" rIns="76200" bIns="381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>
            <a:spLocks noGrp="1"/>
          </p:cNvSpPr>
          <p:nvPr>
            <p:ph type="pic" idx="2"/>
          </p:nvPr>
        </p:nvSpPr>
        <p:spPr>
          <a:xfrm>
            <a:off x="502448" y="714381"/>
            <a:ext cx="3962432" cy="404168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4679194" y="714381"/>
            <a:ext cx="3962432" cy="404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0" rIns="82550" bIns="0" anchor="t" anchorCtr="0">
            <a:normAutofit/>
          </a:bodyPr>
          <a:lstStyle>
            <a:lvl1pPr marL="457200" marR="0" lvl="0" indent="-28575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bg>
      <p:bgPr>
        <a:solidFill>
          <a:schemeClr val="lt2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 rot="5400000">
            <a:off x="6264130" y="2378602"/>
            <a:ext cx="4041680" cy="71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38100" rIns="76200" bIns="381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 rot="5400000">
            <a:off x="2167142" y="-950323"/>
            <a:ext cx="4041680" cy="7371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0" rIns="82550" bIns="0" anchor="t" anchorCtr="0">
            <a:normAutofit/>
          </a:bodyPr>
          <a:lstStyle>
            <a:lvl1pPr marL="457200" lvl="0" indent="-28575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857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02412" y="332423"/>
            <a:ext cx="8139178" cy="331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38100" rIns="76200" bIns="381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02412" y="714381"/>
            <a:ext cx="8139178" cy="404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0" rIns="82550" bIns="0" anchor="t" anchorCtr="0">
            <a:normAutofit/>
          </a:bodyPr>
          <a:lstStyle>
            <a:lvl1pPr marL="45720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305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15"/>
              <a:buFont typeface="Arial"/>
              <a:buChar char="•"/>
              <a:defRPr sz="10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3052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015"/>
              <a:buFont typeface="Arial"/>
              <a:buChar char="•"/>
              <a:defRPr sz="10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3052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015"/>
              <a:buFont typeface="Arial"/>
              <a:buChar char="•"/>
              <a:defRPr sz="10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3052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015"/>
              <a:buFont typeface="Arial"/>
              <a:buChar char="•"/>
              <a:defRPr sz="10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pload.wikimedia.org/wikipedia/commons/4/4a/VAE_Basic.pn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ctrTitle"/>
          </p:nvPr>
        </p:nvSpPr>
        <p:spPr>
          <a:xfrm>
            <a:off x="444341" y="644366"/>
            <a:ext cx="8171974" cy="147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alatino Linotype"/>
              <a:buNone/>
            </a:pPr>
            <a:r>
              <a:rPr lang="en-US" sz="3600">
                <a:latin typeface="Palatino Linotype"/>
                <a:ea typeface="Palatino Linotype"/>
                <a:cs typeface="Palatino Linotype"/>
                <a:sym typeface="Palatino Linotype"/>
              </a:rPr>
              <a:t>A Learned Shape-Adaptive Subsurface Scattering Model</a:t>
            </a:r>
            <a:endParaRPr sz="36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56" name="Google Shape;156;p20"/>
          <p:cNvSpPr txBox="1">
            <a:spLocks noGrp="1"/>
          </p:cNvSpPr>
          <p:nvPr>
            <p:ph type="subTitle" idx="1"/>
          </p:nvPr>
        </p:nvSpPr>
        <p:spPr>
          <a:xfrm>
            <a:off x="1143000" y="2325053"/>
            <a:ext cx="6858000" cy="49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ctr" anchorCtr="1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500">
                <a:solidFill>
                  <a:schemeClr val="dk1"/>
                </a:solidFill>
              </a:rPr>
              <a:t>D. Vicini, V. Koltun, W. Jakob, SIGGRAPH 2019</a:t>
            </a:r>
            <a:endParaRPr sz="15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500"/>
              <a:buNone/>
            </a:pPr>
            <a:endParaRPr sz="1500">
              <a:solidFill>
                <a:schemeClr val="dk1"/>
              </a:solidFill>
            </a:endParaRPr>
          </a:p>
        </p:txBody>
      </p:sp>
      <p:sp>
        <p:nvSpPr>
          <p:cNvPr id="157" name="Google Shape;157;p20"/>
          <p:cNvSpPr txBox="1">
            <a:spLocks noGrp="1"/>
          </p:cNvSpPr>
          <p:nvPr>
            <p:ph type="body" idx="2"/>
          </p:nvPr>
        </p:nvSpPr>
        <p:spPr>
          <a:xfrm>
            <a:off x="3211830" y="3339941"/>
            <a:ext cx="2720340" cy="138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rgbClr val="3F3F3F"/>
                </a:solidFill>
              </a:rPr>
              <a:t>Team 2</a:t>
            </a:r>
            <a:endParaRPr sz="1200">
              <a:solidFill>
                <a:srgbClr val="3F3F3F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rgbClr val="3F3F3F"/>
                </a:solidFill>
              </a:rPr>
              <a:t>Janu Kim 20190158</a:t>
            </a:r>
            <a:endParaRPr sz="1200">
              <a:solidFill>
                <a:srgbClr val="3F3F3F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rgbClr val="3F3F3F"/>
                </a:solidFill>
              </a:rPr>
              <a:t>Yiwen Mao 20236409</a:t>
            </a:r>
            <a:endParaRPr sz="1200">
              <a:solidFill>
                <a:srgbClr val="3F3F3F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rgbClr val="3F3F3F"/>
                </a:solidFill>
              </a:rPr>
              <a:t>Tamana Pirzad 20236318</a:t>
            </a:r>
            <a:endParaRPr sz="1200">
              <a:solidFill>
                <a:srgbClr val="3F3F3F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</a:pPr>
            <a:endParaRPr sz="1200">
              <a:solidFill>
                <a:srgbClr val="3F3F3F"/>
              </a:solidFill>
            </a:endParaRPr>
          </a:p>
        </p:txBody>
      </p:sp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9"/>
          <p:cNvSpPr/>
          <p:nvPr/>
        </p:nvSpPr>
        <p:spPr>
          <a:xfrm>
            <a:off x="605155" y="1553210"/>
            <a:ext cx="7933690" cy="174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Main idea</a:t>
            </a:r>
            <a:endParaRPr sz="3600" b="1" i="0" u="none" strike="noStrike" cap="none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73" name="Google Shape;273;p29"/>
          <p:cNvSpPr txBox="1">
            <a:spLocks noGrp="1"/>
          </p:cNvSpPr>
          <p:nvPr>
            <p:ph type="sldNum" idx="12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23" y="1303037"/>
            <a:ext cx="8636324" cy="274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0"/>
          <p:cNvSpPr/>
          <p:nvPr/>
        </p:nvSpPr>
        <p:spPr>
          <a:xfrm>
            <a:off x="7295319" y="-38"/>
            <a:ext cx="1848749" cy="1802423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BDBDD1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80" name="Google Shape;280;p30"/>
          <p:cNvSpPr/>
          <p:nvPr/>
        </p:nvSpPr>
        <p:spPr>
          <a:xfrm rot="10800000">
            <a:off x="0" y="4110038"/>
            <a:ext cx="1059656" cy="1033463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BDBDD1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81" name="Google Shape;281;p30"/>
          <p:cNvSpPr txBox="1"/>
          <p:nvPr/>
        </p:nvSpPr>
        <p:spPr>
          <a:xfrm>
            <a:off x="311700" y="445025"/>
            <a:ext cx="8520600" cy="58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Main idea</a:t>
            </a:r>
            <a:endParaRPr sz="3200" b="1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82" name="Google Shape;282;p30"/>
          <p:cNvSpPr txBox="1"/>
          <p:nvPr/>
        </p:nvSpPr>
        <p:spPr>
          <a:xfrm>
            <a:off x="311785" y="3094355"/>
            <a:ext cx="4577715" cy="1644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68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Shape Descriptor fed into network alongside </a:t>
            </a: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Albedo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Anisotropy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Refraction Features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68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Scatter Network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samples outgoing location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68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Absorption Network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computes absorption probability</a:t>
            </a:r>
            <a:endParaRPr sz="1600" b="1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83" name="Google Shape;283;p30"/>
          <p:cNvSpPr txBox="1"/>
          <p:nvPr/>
        </p:nvSpPr>
        <p:spPr>
          <a:xfrm>
            <a:off x="527050" y="1028700"/>
            <a:ext cx="1494155" cy="337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architecture</a:t>
            </a:r>
            <a:endParaRPr sz="1600" b="1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84" name="Google Shape;284;p30"/>
          <p:cNvSpPr txBox="1">
            <a:spLocks noGrp="1"/>
          </p:cNvSpPr>
          <p:nvPr>
            <p:ph type="sldNum" idx="12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1"/>
          <p:cNvSpPr/>
          <p:nvPr/>
        </p:nvSpPr>
        <p:spPr>
          <a:xfrm>
            <a:off x="7295319" y="-38"/>
            <a:ext cx="1848749" cy="1802423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BDBDD1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90" name="Google Shape;290;p31"/>
          <p:cNvSpPr/>
          <p:nvPr/>
        </p:nvSpPr>
        <p:spPr>
          <a:xfrm rot="10800000">
            <a:off x="0" y="4110038"/>
            <a:ext cx="1059656" cy="1033463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BDBDD1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91" name="Google Shape;291;p31"/>
          <p:cNvSpPr txBox="1"/>
          <p:nvPr/>
        </p:nvSpPr>
        <p:spPr>
          <a:xfrm>
            <a:off x="311700" y="445025"/>
            <a:ext cx="8520600" cy="58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Main idea</a:t>
            </a:r>
            <a:endParaRPr sz="3200" b="1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92" name="Google Shape;292;p31"/>
          <p:cNvSpPr txBox="1"/>
          <p:nvPr/>
        </p:nvSpPr>
        <p:spPr>
          <a:xfrm>
            <a:off x="311785" y="1152525"/>
            <a:ext cx="8520430" cy="1644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polynomial shape descriptors</a:t>
            </a:r>
            <a:endParaRPr sz="16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-"/>
            </a:pPr>
            <a:r>
              <a:rPr lang="en-US"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given incident location </a:t>
            </a:r>
            <a:r>
              <a:rPr lang="en-US"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x</a:t>
            </a:r>
            <a:r>
              <a:rPr lang="en-US"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, polynomial for that neighborhood is created</a:t>
            </a:r>
            <a:endParaRPr sz="16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-"/>
            </a:pPr>
            <a:r>
              <a:rPr lang="en-US"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function needs to be equal to zero on surface, larger than zero outside, smaller inside</a:t>
            </a:r>
            <a:endParaRPr sz="16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-"/>
            </a:pPr>
            <a:r>
              <a:rPr lang="en-US"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coefficients of resulting polynomials used as </a:t>
            </a:r>
            <a:r>
              <a:rPr lang="en-US"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shape descriptor</a:t>
            </a:r>
            <a:endParaRPr sz="1600" b="1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93" name="Google Shape;293;p31"/>
          <p:cNvPicPr preferRelativeResize="0"/>
          <p:nvPr/>
        </p:nvPicPr>
        <p:blipFill rotWithShape="1">
          <a:blip r:embed="rId3">
            <a:alphaModFix/>
          </a:blip>
          <a:srcRect b="2447"/>
          <a:stretch/>
        </p:blipFill>
        <p:spPr>
          <a:xfrm>
            <a:off x="2797788" y="2796449"/>
            <a:ext cx="3150777" cy="200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700" y="2796448"/>
            <a:ext cx="2398375" cy="184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11500" y="2796449"/>
            <a:ext cx="2920794" cy="184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1"/>
          <p:cNvSpPr txBox="1">
            <a:spLocks noGrp="1"/>
          </p:cNvSpPr>
          <p:nvPr>
            <p:ph type="sldNum" idx="12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2"/>
          <p:cNvSpPr/>
          <p:nvPr/>
        </p:nvSpPr>
        <p:spPr>
          <a:xfrm>
            <a:off x="7295319" y="-38"/>
            <a:ext cx="1848749" cy="1802423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BDBDD1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02" name="Google Shape;302;p32"/>
          <p:cNvSpPr/>
          <p:nvPr/>
        </p:nvSpPr>
        <p:spPr>
          <a:xfrm rot="10800000">
            <a:off x="0" y="4110038"/>
            <a:ext cx="1059656" cy="1033463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BDBDD1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03" name="Google Shape;303;p32"/>
          <p:cNvSpPr txBox="1"/>
          <p:nvPr/>
        </p:nvSpPr>
        <p:spPr>
          <a:xfrm>
            <a:off x="311700" y="445025"/>
            <a:ext cx="8520600" cy="58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Main idea</a:t>
            </a:r>
            <a:endParaRPr sz="3200" b="1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04" name="Google Shape;304;p32"/>
          <p:cNvSpPr txBox="1"/>
          <p:nvPr/>
        </p:nvSpPr>
        <p:spPr>
          <a:xfrm>
            <a:off x="311785" y="1152525"/>
            <a:ext cx="7439660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polynomial shape descriptors</a:t>
            </a:r>
            <a:endParaRPr sz="16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57200" marR="0" lvl="0" indent="-3111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-"/>
            </a:pPr>
            <a:r>
              <a:rPr lang="en-US"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incident direction does not need to be explicitly passed</a:t>
            </a:r>
            <a:endParaRPr sz="16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05" name="Google Shape;30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7250" y="2204800"/>
            <a:ext cx="5529498" cy="255357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2"/>
          <p:cNvSpPr txBox="1">
            <a:spLocks noGrp="1"/>
          </p:cNvSpPr>
          <p:nvPr>
            <p:ph type="sldNum" idx="12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3"/>
          <p:cNvSpPr/>
          <p:nvPr/>
        </p:nvSpPr>
        <p:spPr>
          <a:xfrm>
            <a:off x="7295319" y="-38"/>
            <a:ext cx="1848749" cy="1802423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BDBDD1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12" name="Google Shape;312;p33"/>
          <p:cNvSpPr/>
          <p:nvPr/>
        </p:nvSpPr>
        <p:spPr>
          <a:xfrm rot="10800000">
            <a:off x="0" y="4110038"/>
            <a:ext cx="1059656" cy="1033463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BDBDD1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13" name="Google Shape;313;p33"/>
          <p:cNvSpPr txBox="1"/>
          <p:nvPr/>
        </p:nvSpPr>
        <p:spPr>
          <a:xfrm>
            <a:off x="311700" y="445025"/>
            <a:ext cx="8520600" cy="58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Main idea</a:t>
            </a:r>
            <a:endParaRPr sz="3200" b="1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14" name="Google Shape;314;p33"/>
          <p:cNvSpPr txBox="1"/>
          <p:nvPr/>
        </p:nvSpPr>
        <p:spPr>
          <a:xfrm>
            <a:off x="311785" y="1152525"/>
            <a:ext cx="6367780" cy="1052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polynomial shape descriptors</a:t>
            </a:r>
            <a:endParaRPr sz="16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57200" marR="0" lvl="0" indent="-3111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-"/>
            </a:pPr>
            <a:r>
              <a:rPr lang="en-US"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incident direction does not need to be explicitly passed</a:t>
            </a:r>
            <a:endParaRPr sz="16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15" name="Google Shape;31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7250" y="2204800"/>
            <a:ext cx="5529498" cy="255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6375" y="2416750"/>
            <a:ext cx="5356250" cy="234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3"/>
          <p:cNvSpPr txBox="1">
            <a:spLocks noGrp="1"/>
          </p:cNvSpPr>
          <p:nvPr>
            <p:ph type="sldNum" idx="12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4"/>
          <p:cNvSpPr/>
          <p:nvPr/>
        </p:nvSpPr>
        <p:spPr>
          <a:xfrm>
            <a:off x="7295319" y="-38"/>
            <a:ext cx="1848749" cy="1802423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BDBDD1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23" name="Google Shape;323;p34"/>
          <p:cNvSpPr/>
          <p:nvPr/>
        </p:nvSpPr>
        <p:spPr>
          <a:xfrm rot="10800000">
            <a:off x="0" y="4110038"/>
            <a:ext cx="1059656" cy="1033463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BDBDD1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24" name="Google Shape;324;p34"/>
          <p:cNvSpPr txBox="1"/>
          <p:nvPr/>
        </p:nvSpPr>
        <p:spPr>
          <a:xfrm>
            <a:off x="311700" y="445025"/>
            <a:ext cx="8520600" cy="58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Main idea</a:t>
            </a:r>
            <a:endParaRPr sz="3200" b="1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25" name="Google Shape;325;p34"/>
          <p:cNvSpPr txBox="1"/>
          <p:nvPr/>
        </p:nvSpPr>
        <p:spPr>
          <a:xfrm>
            <a:off x="311775" y="1028700"/>
            <a:ext cx="83667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neighborhood size</a:t>
            </a:r>
            <a:endParaRPr sz="1600" b="1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14605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Why Control Neighborhood Size?</a:t>
            </a:r>
            <a:endParaRPr sz="1800" b="1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140335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Essential for accurate local geometry approximation when creating the polynomial. </a:t>
            </a:r>
            <a:endParaRPr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icrosoft Yahei"/>
              <a:buChar char="-"/>
            </a:pPr>
            <a:r>
              <a:rPr lang="en-US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overly local fit will be sensitive to minute shape variations</a:t>
            </a:r>
            <a:endParaRPr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icrosoft Yahei"/>
              <a:buChar char="-"/>
            </a:pPr>
            <a:r>
              <a:rPr lang="en-US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too large neighborhood will lack adaptivity</a:t>
            </a:r>
            <a:endParaRPr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5"/>
          <p:cNvSpPr/>
          <p:nvPr/>
        </p:nvSpPr>
        <p:spPr>
          <a:xfrm>
            <a:off x="7295319" y="-38"/>
            <a:ext cx="1849969" cy="1803612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BDBDD1">
                  <a:alpha val="23921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32" name="Google Shape;332;p35"/>
          <p:cNvSpPr/>
          <p:nvPr/>
        </p:nvSpPr>
        <p:spPr>
          <a:xfrm rot="10800000">
            <a:off x="-1227" y="4109202"/>
            <a:ext cx="1060883" cy="1034299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BDBDD1">
                  <a:alpha val="23921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33" name="Google Shape;333;p35"/>
          <p:cNvSpPr txBox="1"/>
          <p:nvPr/>
        </p:nvSpPr>
        <p:spPr>
          <a:xfrm>
            <a:off x="311700" y="445025"/>
            <a:ext cx="8520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Main idea</a:t>
            </a:r>
            <a:endParaRPr sz="3200" b="1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34" name="Google Shape;334;p35"/>
          <p:cNvSpPr txBox="1"/>
          <p:nvPr/>
        </p:nvSpPr>
        <p:spPr>
          <a:xfrm>
            <a:off x="311785" y="1028700"/>
            <a:ext cx="83667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neighborhood size</a:t>
            </a:r>
            <a:endParaRPr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35" name="Google Shape;33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1405" y="3062450"/>
            <a:ext cx="4821555" cy="1885315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5"/>
          <p:cNvSpPr txBox="1"/>
          <p:nvPr/>
        </p:nvSpPr>
        <p:spPr>
          <a:xfrm>
            <a:off x="311764" y="1499550"/>
            <a:ext cx="83667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033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How to Control?</a:t>
            </a:r>
            <a:endParaRPr sz="1500" b="1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14033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Size inversely related to medium density.</a:t>
            </a:r>
            <a:endParaRPr sz="15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14033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-&gt;	related to spread of samples </a:t>
            </a:r>
            <a:r>
              <a:rPr lang="en-US" sz="15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x’</a:t>
            </a:r>
            <a:r>
              <a:rPr lang="en-US" sz="1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(outgoing positions) drawn from ground-truth BSSRDF</a:t>
            </a:r>
            <a:endParaRPr sz="15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14033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5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14033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Computed the </a:t>
            </a:r>
            <a:r>
              <a:rPr lang="en-US" sz="15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median absolute deviation (MAD)</a:t>
            </a:r>
            <a:r>
              <a:rPr lang="en-US" sz="1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=&gt; provides estimator of this spread</a:t>
            </a:r>
            <a:endParaRPr sz="15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37" name="Google Shape;337;p35"/>
          <p:cNvSpPr txBox="1">
            <a:spLocks noGrp="1"/>
          </p:cNvSpPr>
          <p:nvPr>
            <p:ph type="sldNum" idx="12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338" name="Google Shape;33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604" y="2963600"/>
            <a:ext cx="3170376" cy="503706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5"/>
          <p:cNvSpPr txBox="1"/>
          <p:nvPr/>
        </p:nvSpPr>
        <p:spPr>
          <a:xfrm>
            <a:off x="311768" y="3515575"/>
            <a:ext cx="3349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033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Used for </a:t>
            </a:r>
            <a:r>
              <a:rPr lang="en-US" sz="15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curve fitting</a:t>
            </a:r>
            <a:r>
              <a:rPr lang="en-US" sz="1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, which they use to determine the neighborhood size depending on the incident location</a:t>
            </a:r>
            <a:endParaRPr sz="15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6"/>
          <p:cNvSpPr/>
          <p:nvPr/>
        </p:nvSpPr>
        <p:spPr>
          <a:xfrm>
            <a:off x="7295319" y="-38"/>
            <a:ext cx="1848749" cy="1802423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BDBDD1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45" name="Google Shape;345;p36"/>
          <p:cNvSpPr/>
          <p:nvPr/>
        </p:nvSpPr>
        <p:spPr>
          <a:xfrm rot="10800000">
            <a:off x="0" y="4110038"/>
            <a:ext cx="1059656" cy="1033463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BDBDD1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46" name="Google Shape;346;p36"/>
          <p:cNvSpPr txBox="1"/>
          <p:nvPr/>
        </p:nvSpPr>
        <p:spPr>
          <a:xfrm>
            <a:off x="311700" y="433125"/>
            <a:ext cx="8520600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Results</a:t>
            </a:r>
            <a:endParaRPr sz="3200" b="1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47" name="Google Shape;347;p36"/>
          <p:cNvSpPr txBox="1"/>
          <p:nvPr/>
        </p:nvSpPr>
        <p:spPr>
          <a:xfrm>
            <a:off x="311785" y="1152525"/>
            <a:ext cx="8520430" cy="1685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Shallow architecture -&gt; training performed on </a:t>
            </a:r>
            <a:r>
              <a:rPr lang="en-US"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CPU</a:t>
            </a:r>
            <a:endParaRPr sz="16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Evaluate </a:t>
            </a:r>
            <a:r>
              <a:rPr lang="en-US"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performance</a:t>
            </a:r>
            <a:r>
              <a:rPr lang="en-US"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and </a:t>
            </a:r>
            <a:r>
              <a:rPr lang="en-US"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accuracy</a:t>
            </a:r>
            <a:r>
              <a:rPr lang="en-US"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with:</a:t>
            </a:r>
            <a:endParaRPr sz="16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-US"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ground truth and</a:t>
            </a:r>
            <a:endParaRPr sz="16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-US"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prior work (</a:t>
            </a:r>
            <a:r>
              <a:rPr lang="en-US" sz="1600" b="0" i="1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Forward Scattering Dipole [Frederickx and Dutré 2017], Directional Dipole [Frisvad et al. 2014], Photon Beam Diffusion [Habel et al. 2013], PBRT [Pharr et al. 2016])</a:t>
            </a:r>
            <a:endParaRPr sz="16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48" name="Google Shape;34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838075"/>
            <a:ext cx="8839200" cy="2168986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6"/>
          <p:cNvSpPr txBox="1">
            <a:spLocks noGrp="1"/>
          </p:cNvSpPr>
          <p:nvPr>
            <p:ph type="sldNum" idx="12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7"/>
          <p:cNvSpPr/>
          <p:nvPr/>
        </p:nvSpPr>
        <p:spPr>
          <a:xfrm>
            <a:off x="7295319" y="-38"/>
            <a:ext cx="1848749" cy="1802423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BDBDD1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55" name="Google Shape;355;p37"/>
          <p:cNvSpPr/>
          <p:nvPr/>
        </p:nvSpPr>
        <p:spPr>
          <a:xfrm rot="10800000">
            <a:off x="0" y="4110038"/>
            <a:ext cx="1059656" cy="1033463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BDBDD1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56" name="Google Shape;356;p37"/>
          <p:cNvSpPr txBox="1"/>
          <p:nvPr/>
        </p:nvSpPr>
        <p:spPr>
          <a:xfrm>
            <a:off x="311700" y="433125"/>
            <a:ext cx="8520600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Results</a:t>
            </a:r>
            <a:endParaRPr sz="3200" b="1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57" name="Google Shape;357;p37"/>
          <p:cNvSpPr txBox="1"/>
          <p:nvPr/>
        </p:nvSpPr>
        <p:spPr>
          <a:xfrm>
            <a:off x="311700" y="1320115"/>
            <a:ext cx="3794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shape-adaptive distributions</a:t>
            </a:r>
            <a:endParaRPr sz="1600" b="1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-US"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point distributions produced by model</a:t>
            </a:r>
            <a:endParaRPr sz="16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-US"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points align with underlying polynomial</a:t>
            </a:r>
            <a:endParaRPr sz="16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-US"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points are projected back onto the underlying mesh -&gt; tracing rays along gradient direction of polynomial</a:t>
            </a:r>
            <a:endParaRPr sz="16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58" name="Google Shape;358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4101" y="0"/>
            <a:ext cx="514989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7"/>
          <p:cNvSpPr txBox="1">
            <a:spLocks noGrp="1"/>
          </p:cNvSpPr>
          <p:nvPr>
            <p:ph type="sldNum" idx="12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8"/>
          <p:cNvSpPr/>
          <p:nvPr/>
        </p:nvSpPr>
        <p:spPr>
          <a:xfrm>
            <a:off x="7295319" y="-38"/>
            <a:ext cx="1848749" cy="1802423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BDBDD1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65" name="Google Shape;365;p38"/>
          <p:cNvSpPr/>
          <p:nvPr/>
        </p:nvSpPr>
        <p:spPr>
          <a:xfrm rot="10800000">
            <a:off x="-1227" y="4109202"/>
            <a:ext cx="1060883" cy="1034299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BDBDD1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66" name="Google Shape;366;p38"/>
          <p:cNvSpPr txBox="1"/>
          <p:nvPr/>
        </p:nvSpPr>
        <p:spPr>
          <a:xfrm>
            <a:off x="311700" y="433125"/>
            <a:ext cx="8520600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Results</a:t>
            </a:r>
            <a:endParaRPr sz="3200" b="1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67" name="Google Shape;367;p38"/>
          <p:cNvSpPr txBox="1"/>
          <p:nvPr/>
        </p:nvSpPr>
        <p:spPr>
          <a:xfrm>
            <a:off x="411480" y="1261600"/>
            <a:ext cx="3140100" cy="26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Energy conservation</a:t>
            </a:r>
            <a:endParaRPr sz="1600" b="1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57200" marR="0" lvl="0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-US"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depending on how points </a:t>
            </a:r>
            <a:br>
              <a:rPr lang="en-US"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are projected back onto </a:t>
            </a:r>
            <a:br>
              <a:rPr lang="en-US"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the surface, they either </a:t>
            </a:r>
            <a:br>
              <a:rPr lang="en-US"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suffer from</a:t>
            </a:r>
            <a:endParaRPr sz="16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57200" marR="0" lvl="0" indent="-3175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-US"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energy gains (a)</a:t>
            </a:r>
            <a:endParaRPr sz="1600" b="1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57200" marR="0" lvl="0" indent="-3175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-US"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energy losses (b)</a:t>
            </a:r>
            <a:endParaRPr sz="1600" b="1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68" name="Google Shape;368;p38"/>
          <p:cNvSpPr txBox="1"/>
          <p:nvPr/>
        </p:nvSpPr>
        <p:spPr>
          <a:xfrm>
            <a:off x="411475" y="3683275"/>
            <a:ext cx="81375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US" sz="1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paper`s model </a:t>
            </a:r>
            <a:r>
              <a:rPr lang="en-US" sz="1600" b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(c)</a:t>
            </a:r>
            <a:r>
              <a:rPr lang="en-US" sz="1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doesn`t create excess energy or suffer from energy loss;</a:t>
            </a:r>
            <a:endParaRPr sz="16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US" sz="1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guided by local approximation of underlying shape (polynomial)</a:t>
            </a:r>
            <a:endParaRPr sz="16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69" name="Google Shape;36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7706" y="1006712"/>
            <a:ext cx="4768445" cy="2653025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8"/>
          <p:cNvSpPr txBox="1">
            <a:spLocks noGrp="1"/>
          </p:cNvSpPr>
          <p:nvPr>
            <p:ph type="sldNum" idx="12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/>
          <p:nvPr/>
        </p:nvSpPr>
        <p:spPr>
          <a:xfrm>
            <a:off x="0" y="0"/>
            <a:ext cx="9144476" cy="83153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598805" y="1663856"/>
            <a:ext cx="2415972" cy="447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review</a:t>
            </a:r>
            <a:endParaRPr sz="2000" b="0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rgbClr val="3F3F3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5" name="Google Shape;165;p21"/>
          <p:cNvSpPr txBox="1"/>
          <p:nvPr/>
        </p:nvSpPr>
        <p:spPr>
          <a:xfrm>
            <a:off x="600780" y="979716"/>
            <a:ext cx="607975" cy="572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33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6" name="Google Shape;166;p21"/>
          <p:cNvCxnSpPr/>
          <p:nvPr/>
        </p:nvCxnSpPr>
        <p:spPr>
          <a:xfrm rot="10800000">
            <a:off x="693113" y="1539394"/>
            <a:ext cx="805425" cy="473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7" name="Google Shape;167;p21"/>
          <p:cNvSpPr txBox="1"/>
          <p:nvPr/>
        </p:nvSpPr>
        <p:spPr>
          <a:xfrm>
            <a:off x="598805" y="2959735"/>
            <a:ext cx="2442210" cy="615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background on related work </a:t>
            </a:r>
            <a:endParaRPr sz="2000" b="0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606462" y="2283068"/>
            <a:ext cx="607975" cy="572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33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p21"/>
          <p:cNvCxnSpPr/>
          <p:nvPr/>
        </p:nvCxnSpPr>
        <p:spPr>
          <a:xfrm rot="10800000">
            <a:off x="698795" y="2837537"/>
            <a:ext cx="805425" cy="473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0" name="Google Shape;170;p21"/>
          <p:cNvSpPr txBox="1"/>
          <p:nvPr/>
        </p:nvSpPr>
        <p:spPr>
          <a:xfrm>
            <a:off x="3678873" y="1714341"/>
            <a:ext cx="2416016" cy="67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main idea</a:t>
            </a:r>
            <a:endParaRPr sz="2000" b="0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3679482" y="986819"/>
            <a:ext cx="607975" cy="572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33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2" name="Google Shape;172;p21"/>
          <p:cNvCxnSpPr/>
          <p:nvPr/>
        </p:nvCxnSpPr>
        <p:spPr>
          <a:xfrm rot="10800000">
            <a:off x="3771815" y="1539394"/>
            <a:ext cx="805425" cy="473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3" name="Google Shape;173;p21"/>
          <p:cNvSpPr txBox="1"/>
          <p:nvPr/>
        </p:nvSpPr>
        <p:spPr>
          <a:xfrm>
            <a:off x="3693059" y="2924615"/>
            <a:ext cx="2415972" cy="463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results</a:t>
            </a:r>
            <a:endParaRPr sz="2000" b="0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74" name="Google Shape;174;p21"/>
          <p:cNvSpPr txBox="1"/>
          <p:nvPr/>
        </p:nvSpPr>
        <p:spPr>
          <a:xfrm>
            <a:off x="3685164" y="2277860"/>
            <a:ext cx="607975" cy="572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sz="33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5" name="Google Shape;175;p21"/>
          <p:cNvCxnSpPr/>
          <p:nvPr/>
        </p:nvCxnSpPr>
        <p:spPr>
          <a:xfrm rot="10800000">
            <a:off x="3777497" y="2837537"/>
            <a:ext cx="805425" cy="473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6" name="Google Shape;176;p21"/>
          <p:cNvSpPr txBox="1"/>
          <p:nvPr/>
        </p:nvSpPr>
        <p:spPr>
          <a:xfrm>
            <a:off x="625160" y="4250590"/>
            <a:ext cx="2415972" cy="463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motivation</a:t>
            </a:r>
            <a:endParaRPr sz="2000" b="0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77" name="Google Shape;177;p21"/>
          <p:cNvSpPr txBox="1"/>
          <p:nvPr/>
        </p:nvSpPr>
        <p:spPr>
          <a:xfrm>
            <a:off x="632504" y="3573831"/>
            <a:ext cx="607975" cy="572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33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8" name="Google Shape;178;p21"/>
          <p:cNvCxnSpPr/>
          <p:nvPr/>
        </p:nvCxnSpPr>
        <p:spPr>
          <a:xfrm rot="10800000">
            <a:off x="724837" y="4128301"/>
            <a:ext cx="805425" cy="473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9" name="Google Shape;179;p21"/>
          <p:cNvSpPr txBox="1"/>
          <p:nvPr/>
        </p:nvSpPr>
        <p:spPr>
          <a:xfrm>
            <a:off x="508476" y="285274"/>
            <a:ext cx="2067401" cy="58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Contents</a:t>
            </a:r>
            <a:endParaRPr sz="3200" b="1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80" name="Google Shape;180;p21"/>
          <p:cNvSpPr txBox="1"/>
          <p:nvPr/>
        </p:nvSpPr>
        <p:spPr>
          <a:xfrm>
            <a:off x="3684688" y="3568973"/>
            <a:ext cx="607975" cy="572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 sz="33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1" name="Google Shape;181;p21"/>
          <p:cNvCxnSpPr/>
          <p:nvPr/>
        </p:nvCxnSpPr>
        <p:spPr>
          <a:xfrm rot="10800000">
            <a:off x="3777020" y="4128651"/>
            <a:ext cx="805425" cy="473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2" name="Google Shape;182;p21"/>
          <p:cNvSpPr txBox="1"/>
          <p:nvPr/>
        </p:nvSpPr>
        <p:spPr>
          <a:xfrm>
            <a:off x="6457961" y="1714891"/>
            <a:ext cx="19020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quiz</a:t>
            </a:r>
            <a:endParaRPr sz="2000" b="0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83" name="Google Shape;183;p21"/>
          <p:cNvSpPr txBox="1"/>
          <p:nvPr/>
        </p:nvSpPr>
        <p:spPr>
          <a:xfrm>
            <a:off x="6468369" y="986746"/>
            <a:ext cx="607975" cy="572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07</a:t>
            </a:r>
            <a:endParaRPr sz="33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4" name="Google Shape;184;p21"/>
          <p:cNvCxnSpPr/>
          <p:nvPr/>
        </p:nvCxnSpPr>
        <p:spPr>
          <a:xfrm rot="10800000">
            <a:off x="6560702" y="1546424"/>
            <a:ext cx="805425" cy="473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5" name="Google Shape;185;p21"/>
          <p:cNvSpPr txBox="1"/>
          <p:nvPr/>
        </p:nvSpPr>
        <p:spPr>
          <a:xfrm>
            <a:off x="3693149" y="4251950"/>
            <a:ext cx="27753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strengths/weaknesses</a:t>
            </a:r>
            <a:endParaRPr sz="2000" b="0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86" name="Google Shape;186;p21"/>
          <p:cNvSpPr txBox="1">
            <a:spLocks noGrp="1"/>
          </p:cNvSpPr>
          <p:nvPr>
            <p:ph type="sldNum" idx="12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9"/>
          <p:cNvSpPr/>
          <p:nvPr/>
        </p:nvSpPr>
        <p:spPr>
          <a:xfrm>
            <a:off x="7295319" y="-38"/>
            <a:ext cx="1848749" cy="1802423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BDBDD1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76" name="Google Shape;376;p39"/>
          <p:cNvSpPr/>
          <p:nvPr/>
        </p:nvSpPr>
        <p:spPr>
          <a:xfrm rot="10800000">
            <a:off x="0" y="4110038"/>
            <a:ext cx="1059656" cy="1033463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BDBDD1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77" name="Google Shape;377;p39"/>
          <p:cNvSpPr txBox="1"/>
          <p:nvPr/>
        </p:nvSpPr>
        <p:spPr>
          <a:xfrm>
            <a:off x="311700" y="433125"/>
            <a:ext cx="8520600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Results</a:t>
            </a:r>
            <a:endParaRPr sz="3200" b="1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78" name="Google Shape;378;p39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79" name="Google Shape;379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5905" y="1064260"/>
            <a:ext cx="6350635" cy="359283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9"/>
          <p:cNvSpPr txBox="1">
            <a:spLocks noGrp="1"/>
          </p:cNvSpPr>
          <p:nvPr>
            <p:ph type="sldNum" idx="12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0"/>
          <p:cNvSpPr/>
          <p:nvPr/>
        </p:nvSpPr>
        <p:spPr>
          <a:xfrm>
            <a:off x="7295319" y="-38"/>
            <a:ext cx="1848749" cy="1802423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BDBDD1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86" name="Google Shape;386;p40"/>
          <p:cNvSpPr/>
          <p:nvPr/>
        </p:nvSpPr>
        <p:spPr>
          <a:xfrm rot="10800000">
            <a:off x="0" y="4110038"/>
            <a:ext cx="1059656" cy="1033463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BDBDD1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87" name="Google Shape;387;p40"/>
          <p:cNvSpPr txBox="1"/>
          <p:nvPr/>
        </p:nvSpPr>
        <p:spPr>
          <a:xfrm>
            <a:off x="311700" y="433125"/>
            <a:ext cx="8520600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Results</a:t>
            </a:r>
            <a:endParaRPr sz="3200" b="1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88" name="Google Shape;388;p40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89" name="Google Shape;389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3025" y="1034415"/>
            <a:ext cx="6457315" cy="3653155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40"/>
          <p:cNvSpPr txBox="1">
            <a:spLocks noGrp="1"/>
          </p:cNvSpPr>
          <p:nvPr>
            <p:ph type="sldNum" idx="12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1"/>
          <p:cNvSpPr/>
          <p:nvPr/>
        </p:nvSpPr>
        <p:spPr>
          <a:xfrm>
            <a:off x="7295319" y="-38"/>
            <a:ext cx="1848749" cy="1802423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BDBDD1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96" name="Google Shape;396;p41"/>
          <p:cNvSpPr/>
          <p:nvPr/>
        </p:nvSpPr>
        <p:spPr>
          <a:xfrm rot="10800000">
            <a:off x="0" y="4110038"/>
            <a:ext cx="1059656" cy="1033463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BDBDD1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97" name="Google Shape;397;p41"/>
          <p:cNvSpPr txBox="1"/>
          <p:nvPr/>
        </p:nvSpPr>
        <p:spPr>
          <a:xfrm>
            <a:off x="311700" y="445025"/>
            <a:ext cx="8520600" cy="58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Contributions</a:t>
            </a:r>
            <a:endParaRPr sz="3200" b="1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98" name="Google Shape;398;p41"/>
          <p:cNvSpPr txBox="1"/>
          <p:nvPr/>
        </p:nvSpPr>
        <p:spPr>
          <a:xfrm>
            <a:off x="450215" y="1330960"/>
            <a:ext cx="8520430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·</a:t>
            </a:r>
            <a:r>
              <a:rPr lang="en-US" sz="1800" b="1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r>
              <a:rPr lang="en-US" sz="1800">
                <a:latin typeface="Microsoft Yahei"/>
                <a:ea typeface="Microsoft Yahei"/>
                <a:cs typeface="Microsoft Yahei"/>
                <a:sym typeface="Microsoft Yahei"/>
              </a:rPr>
              <a:t>Avoids limiting assumptions of prior analytic models: </a:t>
            </a:r>
            <a:r>
              <a:rPr lang="en-US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planar geometry, isotropy, low absorption, etc. …</a:t>
            </a:r>
            <a:endParaRPr sz="180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· G</a:t>
            </a:r>
            <a:r>
              <a:rPr lang="en-US" sz="1800">
                <a:latin typeface="Microsoft Yahei"/>
                <a:ea typeface="Microsoft Yahei"/>
                <a:cs typeface="Microsoft Yahei"/>
                <a:sym typeface="Microsoft Yahei"/>
              </a:rPr>
              <a:t>eneralizes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the concept of spatio-directional separability.</a:t>
            </a:r>
            <a:endParaRPr sz="1800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99" name="Google Shape;399;p41"/>
          <p:cNvSpPr txBox="1">
            <a:spLocks noGrp="1"/>
          </p:cNvSpPr>
          <p:nvPr>
            <p:ph type="sldNum" idx="12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400" name="Google Shape;400;p41"/>
          <p:cNvSpPr txBox="1"/>
          <p:nvPr/>
        </p:nvSpPr>
        <p:spPr>
          <a:xfrm>
            <a:off x="369738" y="2602975"/>
            <a:ext cx="8520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Limitations</a:t>
            </a:r>
            <a:endParaRPr sz="3200" b="1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01" name="Google Shape;401;p41"/>
          <p:cNvSpPr txBox="1"/>
          <p:nvPr/>
        </p:nvSpPr>
        <p:spPr>
          <a:xfrm>
            <a:off x="450138" y="3421474"/>
            <a:ext cx="8520600" cy="14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· It assumes diffuse, but not suited for thin anisotropic materials.</a:t>
            </a:r>
            <a:endParaRPr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Translucent materials are typically anisotropic, meaning light retains its      preferred direction.</a:t>
            </a:r>
            <a:endParaRPr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2"/>
          <p:cNvSpPr/>
          <p:nvPr/>
        </p:nvSpPr>
        <p:spPr>
          <a:xfrm>
            <a:off x="605790" y="1537335"/>
            <a:ext cx="7933690" cy="174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Thank you！</a:t>
            </a:r>
            <a:endParaRPr sz="6000" b="1" i="0" u="none" strike="noStrike" cap="none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07" name="Google Shape;407;p42"/>
          <p:cNvSpPr txBox="1"/>
          <p:nvPr/>
        </p:nvSpPr>
        <p:spPr>
          <a:xfrm>
            <a:off x="1763395" y="4137660"/>
            <a:ext cx="5617845" cy="275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*Most pictures and video are from the authors’ paper and video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42"/>
          <p:cNvSpPr txBox="1">
            <a:spLocks noGrp="1"/>
          </p:cNvSpPr>
          <p:nvPr>
            <p:ph type="sldNum" idx="12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3"/>
          <p:cNvSpPr/>
          <p:nvPr/>
        </p:nvSpPr>
        <p:spPr>
          <a:xfrm>
            <a:off x="7295319" y="-38"/>
            <a:ext cx="1848749" cy="1802423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BDBDD1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14" name="Google Shape;414;p43"/>
          <p:cNvSpPr/>
          <p:nvPr/>
        </p:nvSpPr>
        <p:spPr>
          <a:xfrm rot="10800000">
            <a:off x="0" y="4110038"/>
            <a:ext cx="1059656" cy="1033463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BDBDD1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15" name="Google Shape;415;p43"/>
          <p:cNvSpPr txBox="1"/>
          <p:nvPr/>
        </p:nvSpPr>
        <p:spPr>
          <a:xfrm>
            <a:off x="311700" y="445025"/>
            <a:ext cx="8520600" cy="58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Quiz</a:t>
            </a:r>
            <a:endParaRPr sz="3200" b="1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16" name="Google Shape;416;p43"/>
          <p:cNvSpPr txBox="1"/>
          <p:nvPr/>
        </p:nvSpPr>
        <p:spPr>
          <a:xfrm>
            <a:off x="311700" y="114422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icrosoft Yahei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( T / F ) Monte Carlo sampling of the RTE is efficient in highly scattering material.</a:t>
            </a:r>
            <a:endParaRPr sz="1800" dirty="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endParaRPr sz="1800" dirty="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114300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2.  </a:t>
            </a:r>
            <a:r>
              <a:rPr lang="en-US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Draw lines and connect them.</a:t>
            </a:r>
            <a:endParaRPr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overly local fit    					lack of adaptivity</a:t>
            </a:r>
            <a:endParaRPr sz="1800" dirty="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r>
              <a:rPr lang="en-US" sz="1800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too large neighborhood			sensitive to minute shape variations</a:t>
            </a:r>
            <a:endParaRPr sz="1800" dirty="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17" name="Google Shape;417;p43"/>
          <p:cNvSpPr txBox="1">
            <a:spLocks noGrp="1"/>
          </p:cNvSpPr>
          <p:nvPr>
            <p:ph type="sldNum" idx="12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/>
          <p:nvPr/>
        </p:nvSpPr>
        <p:spPr>
          <a:xfrm>
            <a:off x="7295319" y="-38"/>
            <a:ext cx="1848749" cy="1802423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BDBDD1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92" name="Google Shape;192;p22"/>
          <p:cNvSpPr/>
          <p:nvPr/>
        </p:nvSpPr>
        <p:spPr>
          <a:xfrm rot="10800000">
            <a:off x="0" y="4110038"/>
            <a:ext cx="1059656" cy="1033463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BDBDD1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93" name="Google Shape;193;p22"/>
          <p:cNvSpPr txBox="1"/>
          <p:nvPr/>
        </p:nvSpPr>
        <p:spPr>
          <a:xfrm>
            <a:off x="311700" y="445025"/>
            <a:ext cx="852060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Review: Kelvin Transformations for Simulations on Infinite Domain (presented by Team 1)</a:t>
            </a:r>
            <a:endParaRPr sz="2700" b="1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94" name="Google Shape;194;p22"/>
          <p:cNvSpPr txBox="1"/>
          <p:nvPr/>
        </p:nvSpPr>
        <p:spPr>
          <a:xfrm>
            <a:off x="311700" y="1305550"/>
            <a:ext cx="84045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MOHAMMAD SINA NABIZADEH, RAVI RAMAMOORTHI, ALBERT CHERN</a:t>
            </a:r>
            <a:endParaRPr sz="14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95" name="Google Shape;195;p22"/>
          <p:cNvPicPr preferRelativeResize="0"/>
          <p:nvPr/>
        </p:nvPicPr>
        <p:blipFill rotWithShape="1">
          <a:blip r:embed="rId3">
            <a:alphaModFix/>
          </a:blip>
          <a:srcRect t="21339"/>
          <a:stretch/>
        </p:blipFill>
        <p:spPr>
          <a:xfrm>
            <a:off x="1376800" y="1680800"/>
            <a:ext cx="6274292" cy="335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2"/>
          <p:cNvSpPr txBox="1">
            <a:spLocks noGrp="1"/>
          </p:cNvSpPr>
          <p:nvPr>
            <p:ph type="sldNum" idx="12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/>
          <p:nvPr/>
        </p:nvSpPr>
        <p:spPr>
          <a:xfrm>
            <a:off x="689610" y="1544955"/>
            <a:ext cx="7933690" cy="174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Background on related work</a:t>
            </a:r>
            <a:endParaRPr sz="3600" b="1" i="0" u="none" strike="noStrike" cap="none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02" name="Google Shape;202;p23"/>
          <p:cNvSpPr txBox="1">
            <a:spLocks noGrp="1"/>
          </p:cNvSpPr>
          <p:nvPr>
            <p:ph type="sldNum" idx="12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/>
          <p:nvPr/>
        </p:nvSpPr>
        <p:spPr>
          <a:xfrm>
            <a:off x="7295319" y="-38"/>
            <a:ext cx="1848749" cy="1802423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BDBDD1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08" name="Google Shape;208;p24"/>
          <p:cNvSpPr/>
          <p:nvPr/>
        </p:nvSpPr>
        <p:spPr>
          <a:xfrm rot="10800000">
            <a:off x="0" y="4110038"/>
            <a:ext cx="1059656" cy="1033463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BDBDD1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09" name="Google Shape;209;p24"/>
          <p:cNvSpPr txBox="1"/>
          <p:nvPr/>
        </p:nvSpPr>
        <p:spPr>
          <a:xfrm>
            <a:off x="311700" y="452645"/>
            <a:ext cx="8520600" cy="58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Background on related work</a:t>
            </a:r>
            <a:endParaRPr sz="3200" b="1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10" name="Google Shape;210;p24"/>
          <p:cNvSpPr txBox="1"/>
          <p:nvPr/>
        </p:nvSpPr>
        <p:spPr>
          <a:xfrm>
            <a:off x="311700" y="1242350"/>
            <a:ext cx="8520600" cy="1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9525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1. Radiative Transfer Equation (RTE)</a:t>
            </a:r>
            <a:endParaRPr sz="21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9525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2. BSSRDF</a:t>
            </a:r>
            <a:endParaRPr sz="21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9525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3. Variational autoencoder (VAE)</a:t>
            </a:r>
            <a:endParaRPr sz="21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11" name="Google Shape;211;p24"/>
          <p:cNvSpPr txBox="1">
            <a:spLocks noGrp="1"/>
          </p:cNvSpPr>
          <p:nvPr>
            <p:ph type="sldNum" idx="12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"/>
          <p:cNvSpPr/>
          <p:nvPr/>
        </p:nvSpPr>
        <p:spPr>
          <a:xfrm>
            <a:off x="7295319" y="-38"/>
            <a:ext cx="1848749" cy="1802423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BDBDD1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17" name="Google Shape;217;p25"/>
          <p:cNvSpPr/>
          <p:nvPr/>
        </p:nvSpPr>
        <p:spPr>
          <a:xfrm rot="10800000">
            <a:off x="0" y="4110038"/>
            <a:ext cx="1059656" cy="1033463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BDBDD1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18" name="Google Shape;218;p25"/>
          <p:cNvSpPr txBox="1"/>
          <p:nvPr/>
        </p:nvSpPr>
        <p:spPr>
          <a:xfrm>
            <a:off x="311700" y="445025"/>
            <a:ext cx="8520600" cy="58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1. Radiative Transfer Equation (RTE)</a:t>
            </a:r>
            <a:endParaRPr sz="3200" b="1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19" name="Google Shape;219;p25"/>
          <p:cNvSpPr txBox="1"/>
          <p:nvPr/>
        </p:nvSpPr>
        <p:spPr>
          <a:xfrm>
            <a:off x="311700" y="1152475"/>
            <a:ext cx="8520600" cy="10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365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-"/>
            </a:pPr>
            <a:r>
              <a:rPr lang="en-US" sz="17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Light transport within the interior of an object is generally simulated using </a:t>
            </a:r>
            <a:r>
              <a:rPr lang="en-US" sz="17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RTE</a:t>
            </a:r>
            <a:endParaRPr sz="17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icrosoft Yahei"/>
              <a:buChar char="-"/>
            </a:pPr>
            <a:r>
              <a:rPr lang="en-US" sz="17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The RTE represent the directional change of radiance</a:t>
            </a:r>
            <a:endParaRPr sz="17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20" name="Google Shape;22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6190" y="2291715"/>
            <a:ext cx="4431665" cy="13614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Google Shape;221;p25"/>
          <p:cNvCxnSpPr/>
          <p:nvPr/>
        </p:nvCxnSpPr>
        <p:spPr>
          <a:xfrm rot="10800000" flipH="1">
            <a:off x="3473575" y="3556600"/>
            <a:ext cx="669900" cy="60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2" name="Google Shape;222;p25"/>
          <p:cNvSpPr txBox="1">
            <a:spLocks noGrp="1"/>
          </p:cNvSpPr>
          <p:nvPr>
            <p:ph type="sldNum" idx="12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23" name="Google Shape;223;p25"/>
          <p:cNvSpPr txBox="1"/>
          <p:nvPr/>
        </p:nvSpPr>
        <p:spPr>
          <a:xfrm>
            <a:off x="2379800" y="3267300"/>
            <a:ext cx="10866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accent4"/>
                </a:solidFill>
              </a:rPr>
              <a:t>extinction</a:t>
            </a:r>
            <a:endParaRPr b="1">
              <a:solidFill>
                <a:schemeClr val="accent4"/>
              </a:solidFill>
            </a:endParaRPr>
          </a:p>
        </p:txBody>
      </p:sp>
      <p:cxnSp>
        <p:nvCxnSpPr>
          <p:cNvPr id="224" name="Google Shape;224;p25"/>
          <p:cNvCxnSpPr/>
          <p:nvPr/>
        </p:nvCxnSpPr>
        <p:spPr>
          <a:xfrm flipH="1">
            <a:off x="4864575" y="3373650"/>
            <a:ext cx="89100" cy="106800"/>
          </a:xfrm>
          <a:prstGeom prst="straightConnector1">
            <a:avLst/>
          </a:prstGeom>
          <a:noFill/>
          <a:ln w="38100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5" name="Google Shape;225;p25"/>
          <p:cNvCxnSpPr/>
          <p:nvPr/>
        </p:nvCxnSpPr>
        <p:spPr>
          <a:xfrm flipH="1">
            <a:off x="6110800" y="2785513"/>
            <a:ext cx="161400" cy="9600"/>
          </a:xfrm>
          <a:prstGeom prst="straightConnector1">
            <a:avLst/>
          </a:prstGeom>
          <a:noFill/>
          <a:ln w="38100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6" name="Google Shape;226;p25"/>
          <p:cNvSpPr txBox="1"/>
          <p:nvPr/>
        </p:nvSpPr>
        <p:spPr>
          <a:xfrm>
            <a:off x="6042975" y="2291725"/>
            <a:ext cx="1086600" cy="1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E06666"/>
                </a:solidFill>
              </a:rPr>
              <a:t>direction</a:t>
            </a:r>
            <a:endParaRPr b="1">
              <a:solidFill>
                <a:srgbClr val="E06666"/>
              </a:solidFill>
            </a:endParaRPr>
          </a:p>
        </p:txBody>
      </p:sp>
      <p:sp>
        <p:nvSpPr>
          <p:cNvPr id="227" name="Google Shape;227;p25"/>
          <p:cNvSpPr txBox="1"/>
          <p:nvPr/>
        </p:nvSpPr>
        <p:spPr>
          <a:xfrm>
            <a:off x="4486250" y="3422550"/>
            <a:ext cx="1086600" cy="1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E06666"/>
                </a:solidFill>
              </a:rPr>
              <a:t>direction</a:t>
            </a:r>
            <a:endParaRPr sz="1300" b="1">
              <a:solidFill>
                <a:srgbClr val="E06666"/>
              </a:solidFill>
            </a:endParaRPr>
          </a:p>
        </p:txBody>
      </p:sp>
      <p:cxnSp>
        <p:nvCxnSpPr>
          <p:cNvPr id="228" name="Google Shape;228;p25"/>
          <p:cNvCxnSpPr/>
          <p:nvPr/>
        </p:nvCxnSpPr>
        <p:spPr>
          <a:xfrm rot="10800000" flipH="1">
            <a:off x="2595175" y="2975600"/>
            <a:ext cx="168300" cy="24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9" name="Google Shape;229;p25"/>
          <p:cNvSpPr txBox="1"/>
          <p:nvPr/>
        </p:nvSpPr>
        <p:spPr>
          <a:xfrm>
            <a:off x="2291475" y="2975600"/>
            <a:ext cx="10866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FF"/>
                </a:solidFill>
              </a:rPr>
              <a:t>radiance</a:t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230" name="Google Shape;23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1975" y="3721588"/>
            <a:ext cx="5120031" cy="972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1" name="Google Shape;231;p25"/>
          <p:cNvCxnSpPr/>
          <p:nvPr/>
        </p:nvCxnSpPr>
        <p:spPr>
          <a:xfrm>
            <a:off x="2291475" y="4067625"/>
            <a:ext cx="1068600" cy="4200"/>
          </a:xfrm>
          <a:prstGeom prst="straightConnector1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2" name="Google Shape;232;p25"/>
          <p:cNvSpPr txBox="1"/>
          <p:nvPr/>
        </p:nvSpPr>
        <p:spPr>
          <a:xfrm>
            <a:off x="721900" y="4014725"/>
            <a:ext cx="28104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9900FF"/>
                </a:solidFill>
              </a:rPr>
              <a:t>directional change of radiance</a:t>
            </a:r>
            <a:endParaRPr b="1">
              <a:solidFill>
                <a:srgbClr val="9900FF"/>
              </a:solidFill>
            </a:endParaRPr>
          </a:p>
        </p:txBody>
      </p:sp>
      <p:sp>
        <p:nvSpPr>
          <p:cNvPr id="233" name="Google Shape;233;p25"/>
          <p:cNvSpPr txBox="1"/>
          <p:nvPr/>
        </p:nvSpPr>
        <p:spPr>
          <a:xfrm>
            <a:off x="4486250" y="3742650"/>
            <a:ext cx="407400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A64D79"/>
                </a:solidFill>
              </a:rPr>
              <a:t>how the radiance L(x, ω) decreases at the point x along the direction ω</a:t>
            </a:r>
            <a:endParaRPr b="1">
              <a:solidFill>
                <a:srgbClr val="A64D79"/>
              </a:solidFill>
            </a:endParaRPr>
          </a:p>
        </p:txBody>
      </p:sp>
      <p:sp>
        <p:nvSpPr>
          <p:cNvPr id="234" name="Google Shape;234;p25"/>
          <p:cNvSpPr txBox="1"/>
          <p:nvPr/>
        </p:nvSpPr>
        <p:spPr>
          <a:xfrm>
            <a:off x="2725150" y="4552050"/>
            <a:ext cx="44316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1C232"/>
                </a:solidFill>
              </a:rPr>
              <a:t>light arriving from other directions ω' is scattered into the direction ω at the point x</a:t>
            </a:r>
            <a:endParaRPr b="1">
              <a:solidFill>
                <a:srgbClr val="F1C232"/>
              </a:solidFill>
            </a:endParaRPr>
          </a:p>
        </p:txBody>
      </p:sp>
      <p:cxnSp>
        <p:nvCxnSpPr>
          <p:cNvPr id="235" name="Google Shape;235;p25"/>
          <p:cNvCxnSpPr/>
          <p:nvPr/>
        </p:nvCxnSpPr>
        <p:spPr>
          <a:xfrm>
            <a:off x="3649275" y="4041550"/>
            <a:ext cx="862800" cy="5400"/>
          </a:xfrm>
          <a:prstGeom prst="straightConnector1">
            <a:avLst/>
          </a:prstGeom>
          <a:noFill/>
          <a:ln w="38100" cap="flat" cmpd="sng">
            <a:solidFill>
              <a:srgbClr val="A64D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6" name="Google Shape;236;p25"/>
          <p:cNvCxnSpPr/>
          <p:nvPr/>
        </p:nvCxnSpPr>
        <p:spPr>
          <a:xfrm>
            <a:off x="3796675" y="4612025"/>
            <a:ext cx="2359800" cy="780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6"/>
          <p:cNvSpPr/>
          <p:nvPr/>
        </p:nvSpPr>
        <p:spPr>
          <a:xfrm>
            <a:off x="7295319" y="-38"/>
            <a:ext cx="1848749" cy="1802423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BDBDD1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42" name="Google Shape;242;p26"/>
          <p:cNvSpPr/>
          <p:nvPr/>
        </p:nvSpPr>
        <p:spPr>
          <a:xfrm rot="10800000">
            <a:off x="0" y="4110038"/>
            <a:ext cx="1059656" cy="1033463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BDBDD1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43" name="Google Shape;243;p26"/>
          <p:cNvSpPr txBox="1"/>
          <p:nvPr/>
        </p:nvSpPr>
        <p:spPr>
          <a:xfrm>
            <a:off x="311700" y="445025"/>
            <a:ext cx="8520600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2. BSSRDF (bidirectional scattering-surface reflectance distribution function)</a:t>
            </a:r>
            <a:endParaRPr sz="3200" b="1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44" name="Google Shape;244;p26"/>
          <p:cNvSpPr txBox="1"/>
          <p:nvPr/>
        </p:nvSpPr>
        <p:spPr>
          <a:xfrm>
            <a:off x="311785" y="1445895"/>
            <a:ext cx="8520300" cy="16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lower-dimensional integral over surface positions and incident direction (lower cost than volumetric path tracing)</a:t>
            </a:r>
            <a:endParaRPr sz="18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the relationship between outgoing and incident radiance</a:t>
            </a:r>
            <a:endParaRPr sz="18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45" name="Google Shape;24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" y="2678430"/>
            <a:ext cx="7113270" cy="92773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6"/>
          <p:cNvSpPr txBox="1"/>
          <p:nvPr/>
        </p:nvSpPr>
        <p:spPr>
          <a:xfrm>
            <a:off x="624205" y="3850640"/>
            <a:ext cx="3900170" cy="95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Lo(x, ω): outgoing illumination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Li(x, ω) : incident radiance function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ω: outward-facing directions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S: BSSRDF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6"/>
          <p:cNvSpPr txBox="1">
            <a:spLocks noGrp="1"/>
          </p:cNvSpPr>
          <p:nvPr>
            <p:ph type="sldNum" idx="12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7"/>
          <p:cNvSpPr/>
          <p:nvPr/>
        </p:nvSpPr>
        <p:spPr>
          <a:xfrm>
            <a:off x="7295319" y="-38"/>
            <a:ext cx="1848749" cy="1802423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BDBDD1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53" name="Google Shape;253;p27"/>
          <p:cNvSpPr/>
          <p:nvPr/>
        </p:nvSpPr>
        <p:spPr>
          <a:xfrm rot="10800000">
            <a:off x="0" y="4110038"/>
            <a:ext cx="1059656" cy="1033463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BDBDD1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54" name="Google Shape;254;p27"/>
          <p:cNvSpPr txBox="1"/>
          <p:nvPr/>
        </p:nvSpPr>
        <p:spPr>
          <a:xfrm>
            <a:off x="311700" y="445025"/>
            <a:ext cx="8520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3</a:t>
            </a:r>
            <a:r>
              <a:rPr lang="en-US" sz="3200" b="1">
                <a:latin typeface="Palatino Linotype"/>
                <a:ea typeface="Palatino Linotype"/>
                <a:cs typeface="Palatino Linotype"/>
                <a:sym typeface="Palatino Linotype"/>
              </a:rPr>
              <a:t>. </a:t>
            </a:r>
            <a:r>
              <a:rPr lang="en-US" sz="32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Variational autoencoder (VAE)</a:t>
            </a:r>
            <a:endParaRPr sz="3200" b="1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55" name="Google Shape;255;p27"/>
          <p:cNvPicPr preferRelativeResize="0"/>
          <p:nvPr/>
        </p:nvPicPr>
        <p:blipFill rotWithShape="1">
          <a:blip r:embed="rId3">
            <a:alphaModFix/>
          </a:blip>
          <a:srcRect t="7808"/>
          <a:stretch/>
        </p:blipFill>
        <p:spPr>
          <a:xfrm>
            <a:off x="2018030" y="3246120"/>
            <a:ext cx="4446270" cy="155321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7"/>
          <p:cNvSpPr txBox="1"/>
          <p:nvPr/>
        </p:nvSpPr>
        <p:spPr>
          <a:xfrm>
            <a:off x="510190" y="4703625"/>
            <a:ext cx="6628200" cy="35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sng" strike="noStrike" cap="none">
                <a:solidFill>
                  <a:schemeClr val="hlink"/>
                </a:solidFill>
                <a:latin typeface="Microsoft Yahei"/>
                <a:ea typeface="Microsoft Yahei"/>
                <a:cs typeface="Microsoft Yahei"/>
                <a:sym typeface="Microsoft Yahei"/>
                <a:hlinkClick r:id="rId4"/>
              </a:rPr>
              <a:t>https://upload.wikimedia.org/wikipedia/commons/4/4a/VAE_Basic.png</a:t>
            </a:r>
            <a:r>
              <a:rPr lang="en-US" sz="10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endParaRPr sz="1000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57" name="Google Shape;257;p27"/>
          <p:cNvSpPr txBox="1"/>
          <p:nvPr/>
        </p:nvSpPr>
        <p:spPr>
          <a:xfrm>
            <a:off x="509905" y="1085215"/>
            <a:ext cx="8124825" cy="2160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600" b="1" i="0" u="none" strike="noStrike" cap="none">
                <a:solidFill>
                  <a:srgbClr val="32324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Goal:</a:t>
            </a:r>
            <a:endParaRPr sz="1600" b="1" i="0" u="none" strike="noStrike" cap="none">
              <a:solidFill>
                <a:srgbClr val="32324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600" b="0" i="0" u="none" strike="noStrike" cap="none">
                <a:solidFill>
                  <a:srgbClr val="32324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To learn and reproduce the distribution of input data.</a:t>
            </a:r>
            <a:endParaRPr sz="1600" b="0" i="0" u="none" strike="noStrike" cap="none">
              <a:solidFill>
                <a:srgbClr val="32324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600" b="1" i="0" u="none" strike="noStrike" cap="none">
                <a:solidFill>
                  <a:srgbClr val="32324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Architecture:</a:t>
            </a:r>
            <a:endParaRPr sz="1600" b="1" i="0" u="none" strike="noStrike" cap="none">
              <a:solidFill>
                <a:srgbClr val="32324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600" b="0" i="0" u="none" strike="noStrike" cap="none">
                <a:solidFill>
                  <a:srgbClr val="32324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Utilizes an Encoder-Decoder structure.</a:t>
            </a:r>
            <a:endParaRPr sz="1600" b="0" i="0" u="none" strike="noStrike" cap="none">
              <a:solidFill>
                <a:srgbClr val="32324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600" b="1" i="0" u="none" strike="noStrike" cap="none">
                <a:solidFill>
                  <a:srgbClr val="32324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Latent Space Z:</a:t>
            </a:r>
            <a:endParaRPr sz="1600" b="1" i="0" u="none" strike="noStrike" cap="none">
              <a:solidFill>
                <a:srgbClr val="32324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600" b="0" i="0" u="none" strike="noStrike" cap="none">
                <a:solidFill>
                  <a:srgbClr val="32324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· The dimensionality of Z can be significantly smaller than the full path space.</a:t>
            </a:r>
            <a:endParaRPr sz="1600" b="0" i="0" u="none" strike="noStrike" cap="none">
              <a:solidFill>
                <a:srgbClr val="32324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600" b="0" i="0" u="none" strike="noStrike" cap="none">
                <a:solidFill>
                  <a:srgbClr val="32324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· It is assumed that latent variables are normally distributed.</a:t>
            </a:r>
            <a:endParaRPr sz="1600" b="0" i="0" u="none" strike="noStrike" cap="none">
              <a:solidFill>
                <a:srgbClr val="32324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58" name="Google Shape;258;p27"/>
          <p:cNvSpPr txBox="1">
            <a:spLocks noGrp="1"/>
          </p:cNvSpPr>
          <p:nvPr>
            <p:ph type="sldNum" idx="12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8"/>
          <p:cNvSpPr/>
          <p:nvPr/>
        </p:nvSpPr>
        <p:spPr>
          <a:xfrm>
            <a:off x="7295319" y="-38"/>
            <a:ext cx="1848749" cy="1802423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BDBDD1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64" name="Google Shape;264;p28"/>
          <p:cNvSpPr/>
          <p:nvPr/>
        </p:nvSpPr>
        <p:spPr>
          <a:xfrm rot="10800000">
            <a:off x="0" y="4110038"/>
            <a:ext cx="1059656" cy="1033463"/>
          </a:xfrm>
          <a:custGeom>
            <a:avLst/>
            <a:gdLst/>
            <a:ahLst/>
            <a:cxnLst/>
            <a:rect l="l" t="t" r="r" b="b"/>
            <a:pathLst>
              <a:path w="3507050" h="3419170" extrusionOk="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BDBDD1">
                  <a:alpha val="2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4" b="0" i="0" u="none" strike="noStrike" cap="none">
              <a:solidFill>
                <a:schemeClr val="lt1"/>
              </a:solidFill>
              <a:highlight>
                <a:srgbClr val="1171F1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65" name="Google Shape;265;p28"/>
          <p:cNvSpPr txBox="1"/>
          <p:nvPr/>
        </p:nvSpPr>
        <p:spPr>
          <a:xfrm>
            <a:off x="311700" y="445025"/>
            <a:ext cx="8520600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Motivation</a:t>
            </a:r>
            <a:endParaRPr sz="3200" b="1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66" name="Google Shape;266;p28"/>
          <p:cNvSpPr txBox="1"/>
          <p:nvPr/>
        </p:nvSpPr>
        <p:spPr>
          <a:xfrm>
            <a:off x="362585" y="1068705"/>
            <a:ext cx="8418830" cy="359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arenR"/>
            </a:pPr>
            <a:r>
              <a:rPr lang="en-US" sz="18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Monte Carlo</a:t>
            </a:r>
            <a:r>
              <a:rPr lang="en-US"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sampling of the Radiative Transfer Equation (RTE)</a:t>
            </a:r>
            <a:endParaRPr sz="18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914400" marR="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arenR"/>
            </a:pPr>
            <a:r>
              <a:rPr lang="en-US"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Generally used</a:t>
            </a:r>
            <a:endParaRPr sz="18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914400" marR="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arenR"/>
            </a:pPr>
            <a:r>
              <a:rPr lang="en-US" sz="18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Inefficient </a:t>
            </a:r>
            <a:r>
              <a:rPr lang="en-US"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e.g. Highly scattering material; expensive to track long sequence of internal scattering interactions</a:t>
            </a:r>
            <a:endParaRPr sz="18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arenR"/>
            </a:pPr>
            <a:r>
              <a:rPr lang="en-US" sz="18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BSSRDF </a:t>
            </a:r>
            <a:r>
              <a:rPr lang="en-US"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(Bidirectional Scattering-Surface Reflectance Distribution Function)</a:t>
            </a:r>
            <a:endParaRPr sz="18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914400" marR="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arenR"/>
            </a:pPr>
            <a:r>
              <a:rPr lang="en-US" sz="18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Efficient</a:t>
            </a:r>
            <a:r>
              <a:rPr lang="en-US"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; </a:t>
            </a:r>
            <a:r>
              <a:rPr lang="en-US" sz="18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directly </a:t>
            </a:r>
            <a:r>
              <a:rPr lang="en-US"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encode </a:t>
            </a:r>
            <a:r>
              <a:rPr lang="en-US" sz="18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surface-to-surface</a:t>
            </a:r>
            <a:r>
              <a:rPr lang="en-US"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transport</a:t>
            </a:r>
            <a:endParaRPr sz="18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914400" marR="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arenR"/>
            </a:pPr>
            <a:r>
              <a:rPr lang="en-US"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Severe </a:t>
            </a:r>
            <a:r>
              <a:rPr lang="en-US" sz="18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assumptions </a:t>
            </a:r>
            <a:r>
              <a:rPr lang="en-US"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that are almost always </a:t>
            </a:r>
            <a:r>
              <a:rPr lang="en-US" sz="18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violated </a:t>
            </a:r>
            <a:r>
              <a:rPr lang="en-US"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make </a:t>
            </a:r>
            <a:r>
              <a:rPr lang="en-US" sz="18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error </a:t>
            </a:r>
            <a:r>
              <a:rPr lang="en-US"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in </a:t>
            </a:r>
            <a:r>
              <a:rPr lang="en-US" sz="18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rendered images</a:t>
            </a:r>
            <a:r>
              <a:rPr lang="en-US"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e.g. planar geometry, isotropy, low absorption</a:t>
            </a:r>
            <a:endParaRPr sz="1800" b="0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=&gt; </a:t>
            </a:r>
            <a:r>
              <a:rPr lang="en-US" sz="18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A New Shape-Adaptive BSSRDF Model</a:t>
            </a:r>
            <a:endParaRPr sz="1800" b="1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	Take </a:t>
            </a:r>
            <a:r>
              <a:rPr lang="en-US" sz="18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Efficiency </a:t>
            </a:r>
            <a:r>
              <a:rPr lang="en-US"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of 2) and improve </a:t>
            </a:r>
            <a:r>
              <a:rPr lang="en-US" sz="18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Accuracy</a:t>
            </a:r>
            <a:endParaRPr sz="1800" b="1" i="0" u="none" strike="noStrike" cap="non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67" name="Google Shape;267;p28"/>
          <p:cNvSpPr txBox="1">
            <a:spLocks noGrp="1"/>
          </p:cNvSpPr>
          <p:nvPr>
            <p:ph type="sldNum" idx="12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Office 主题​​">
  <a:themeElements>
    <a:clrScheme name="SM 预置配色-浅色">
      <a:dk1>
        <a:srgbClr val="000000"/>
      </a:dk1>
      <a:lt1>
        <a:srgbClr val="FFFFFF"/>
      </a:lt1>
      <a:dk2>
        <a:srgbClr val="F5F5F8"/>
      </a:dk2>
      <a:lt2>
        <a:srgbClr val="FFFFFF"/>
      </a:lt2>
      <a:accent1>
        <a:srgbClr val="577CCE"/>
      </a:accent1>
      <a:accent2>
        <a:srgbClr val="5999AF"/>
      </a:accent2>
      <a:accent3>
        <a:srgbClr val="5BA080"/>
      </a:accent3>
      <a:accent4>
        <a:srgbClr val="8BAA69"/>
      </a:accent4>
      <a:accent5>
        <a:srgbClr val="D6B250"/>
      </a:accent5>
      <a:accent6>
        <a:srgbClr val="E796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1163</Words>
  <Application>Microsoft Office PowerPoint</Application>
  <PresentationFormat>全屏显示(16:9)</PresentationFormat>
  <Paragraphs>170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Palatino Linotype</vt:lpstr>
      <vt:lpstr>Arial</vt:lpstr>
      <vt:lpstr>Microsoft Yahei</vt:lpstr>
      <vt:lpstr>Noto Sans Symbols</vt:lpstr>
      <vt:lpstr>2_Office 主题​​</vt:lpstr>
      <vt:lpstr>A Learned Shape-Adaptive Subsurface Scattering Model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Learned Shape-Adaptive Subsurface Scattering Model</dc:title>
  <cp:lastModifiedBy>Yiwen Mao</cp:lastModifiedBy>
  <cp:revision>1</cp:revision>
  <dcterms:modified xsi:type="dcterms:W3CDTF">2023-11-27T04:04:28Z</dcterms:modified>
</cp:coreProperties>
</file>