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3"/>
  </p:notesMasterIdLst>
  <p:handoutMasterIdLst>
    <p:handoutMasterId r:id="rId44"/>
  </p:handoutMasterIdLst>
  <p:sldIdLst>
    <p:sldId id="349" r:id="rId5"/>
    <p:sldId id="350" r:id="rId6"/>
    <p:sldId id="256" r:id="rId7"/>
    <p:sldId id="264" r:id="rId8"/>
    <p:sldId id="293" r:id="rId9"/>
    <p:sldId id="316" r:id="rId10"/>
    <p:sldId id="317" r:id="rId11"/>
    <p:sldId id="319" r:id="rId12"/>
    <p:sldId id="298" r:id="rId13"/>
    <p:sldId id="320" r:id="rId14"/>
    <p:sldId id="297" r:id="rId15"/>
    <p:sldId id="302" r:id="rId16"/>
    <p:sldId id="322" r:id="rId17"/>
    <p:sldId id="323" r:id="rId18"/>
    <p:sldId id="346" r:id="rId19"/>
    <p:sldId id="325" r:id="rId20"/>
    <p:sldId id="330" r:id="rId21"/>
    <p:sldId id="331" r:id="rId22"/>
    <p:sldId id="341" r:id="rId23"/>
    <p:sldId id="347" r:id="rId24"/>
    <p:sldId id="332" r:id="rId25"/>
    <p:sldId id="336" r:id="rId26"/>
    <p:sldId id="352" r:id="rId27"/>
    <p:sldId id="353" r:id="rId28"/>
    <p:sldId id="337" r:id="rId29"/>
    <p:sldId id="340" r:id="rId30"/>
    <p:sldId id="348" r:id="rId31"/>
    <p:sldId id="338" r:id="rId32"/>
    <p:sldId id="342" r:id="rId33"/>
    <p:sldId id="326" r:id="rId34"/>
    <p:sldId id="324" r:id="rId35"/>
    <p:sldId id="327" r:id="rId36"/>
    <p:sldId id="345" r:id="rId37"/>
    <p:sldId id="339" r:id="rId38"/>
    <p:sldId id="343" r:id="rId39"/>
    <p:sldId id="344" r:id="rId40"/>
    <p:sldId id="351" r:id="rId41"/>
    <p:sldId id="276" r:id="rId4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D3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4FEE4-FDD4-43E5-B232-E8F9C2712713}" v="35" dt="2024-04-23T02:15:59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706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8252B0-110B-41C3-A919-378EF57AC5F3}" type="datetime1">
              <a:rPr lang="it-IT" smtClean="0"/>
              <a:t>23/04/2024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A8072-AB5C-401E-9F2D-ADB45AE59072}" type="datetime1">
              <a:rPr lang="it-IT" smtClean="0"/>
              <a:pPr/>
              <a:t>23/04/2024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1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noProof="0" smtClean="0"/>
              <a:t>18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4346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noProof="0" smtClean="0"/>
              <a:t>19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8917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381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408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800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10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What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46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00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8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22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88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495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399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3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5" name="Segnaposto contenut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6" name="Segnaposto contenut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contenut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uto d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6" name="Segnaposto tes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7" name="Segnaposto tes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8" name="Segnaposto tes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9" name="Segnaposto tes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it-IT" noProof="0"/>
              <a:t>Fai clic sull'icona per aggiungere un grafico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Segnaposto dat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37" name="Segnaposto piè di pa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38" name="Segnaposto numero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7" name="Segnaposto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it-IT" noProof="0"/>
              <a:t>Fai clic sull'icona per aggiungere l'elemento grafico SmartArt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l team di 4 pers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7" name="Segnaposto immagin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8" name="Segnaposto immagin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9" name="Segnaposto immagin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l team di 8 pers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7" name="Segnaposto immagin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8" name="Segnaposto immagin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9" name="Segnaposto immagin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55" name="Segnaposto immagine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4" name="Segnaposto tes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62" name="Segnaposto tes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56" name="Segnaposto immagine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9" name="Segnaposto tes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63" name="Segnaposto tes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57" name="Segnaposto immagine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60" name="Segnaposto tes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64" name="Segnaposto tes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58" name="Segnaposto immagine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61" name="Segnaposto tes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65" name="Segnaposto tes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ziamen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4" name="Segnaposto contenuto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MODIFICARE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contenuto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contenuto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Segnaposto dat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emento gra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it-IT" noProof="0"/>
              <a:t>FAI CLIC PER MODIFICARE GLI STILI DEL TESTO DELLO SCHEMA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it-IT" noProof="0"/>
              <a:t>FAI CLIC PER MODIFICARE GLI STILI DEL TESTO DELLO SCHEMA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it-IT" noProof="0"/>
              <a:t>FAI CLIC PER MODIFICARE GLI STILI DEL TESTO DELLO SCHEMA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it-IT" noProof="0"/>
              <a:t>FAI CLIC PER MODIFICARE GLI STILI DEL TESTO DELLO SCHEMA</a:t>
            </a:r>
          </a:p>
        </p:txBody>
      </p:sp>
      <p:sp>
        <p:nvSpPr>
          <p:cNvPr id="34" name="Segnaposto tes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5" name="Segnaposto tes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6" name="Segnaposto tes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7" name="Segnaposto tes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it-IT" noProof="0"/>
              <a:t>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1" name="Segnaposto tes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3" name="Segnaposto tes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4" name="Segnaposto tes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13" name="Segnaposto tes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8" name="Segnaposto tes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3" name="Segnaposto tes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4" name="Segnaposto tes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‹#›</a:t>
            </a:fld>
            <a:endParaRPr lang="it-IT" noProof="0"/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2" name="Segnaposto tes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3" name="Segnaposto tes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7" name="Segnaposto dat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8" name="Segnaposto piè di pa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9" name="Segnaposto numero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 IL TESTO DELLO SCHEMA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>
            <a:normAutofit/>
          </a:bodyPr>
          <a:lstStyle/>
          <a:p>
            <a:pPr rtl="0"/>
            <a:r>
              <a:rPr lang="it-IT" sz="5400" dirty="0" err="1"/>
              <a:t>Recap</a:t>
            </a:r>
            <a:endParaRPr lang="it-IT" sz="5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230" y="3090862"/>
            <a:ext cx="5111750" cy="1525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b="1" dirty="0"/>
              <a:t>Learning and aggregating deep local descriptors for instance-level recognition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Kyubeom</a:t>
            </a:r>
            <a:r>
              <a:rPr lang="en-US" sz="2800" b="1" dirty="0"/>
              <a:t> Han’s Presentation)</a:t>
            </a:r>
          </a:p>
          <a:p>
            <a:pPr rtl="0"/>
            <a:endParaRPr lang="it-IT" sz="2000" noProof="1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72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A0F308-5B6E-873C-F71D-C92C7D91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new </a:t>
            </a:r>
            <a:r>
              <a:rPr lang="it-IT" dirty="0" err="1"/>
              <a:t>reranking</a:t>
            </a:r>
            <a:r>
              <a:rPr lang="it-IT" dirty="0"/>
              <a:t> strategy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3608C3-9D95-6DD3-6DAA-EAE505FCE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2027239"/>
            <a:ext cx="6324600" cy="361473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The idea of </a:t>
            </a:r>
            <a:r>
              <a:rPr lang="it-IT" sz="1800" dirty="0" err="1"/>
              <a:t>this</a:t>
            </a:r>
            <a:r>
              <a:rPr lang="it-IT" sz="1800" dirty="0"/>
              <a:t> paper: </a:t>
            </a:r>
            <a:r>
              <a:rPr lang="it-IT" sz="1800" dirty="0" err="1"/>
              <a:t>let’s</a:t>
            </a:r>
            <a:r>
              <a:rPr lang="it-IT" sz="1800" dirty="0"/>
              <a:t> use global features for </a:t>
            </a:r>
            <a:r>
              <a:rPr lang="it-IT" sz="1800" dirty="0" err="1"/>
              <a:t>reranking</a:t>
            </a:r>
            <a:r>
              <a:rPr lang="it-IT" sz="1800" dirty="0"/>
              <a:t> (</a:t>
            </a:r>
            <a:r>
              <a:rPr lang="it-IT" sz="1800" dirty="0" err="1"/>
              <a:t>SuperGlobal</a:t>
            </a:r>
            <a:r>
              <a:rPr lang="it-IT" sz="1800" dirty="0"/>
              <a:t> </a:t>
            </a:r>
            <a:r>
              <a:rPr lang="it-IT" sz="1800" dirty="0" err="1"/>
              <a:t>Reranking</a:t>
            </a:r>
            <a:r>
              <a:rPr lang="it-IT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demonstrate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possible</a:t>
            </a:r>
            <a:r>
              <a:rPr lang="it-IT" sz="1800" dirty="0"/>
              <a:t> to </a:t>
            </a:r>
            <a:r>
              <a:rPr lang="it-IT" sz="1800" dirty="0" err="1"/>
              <a:t>obtain</a:t>
            </a:r>
            <a:r>
              <a:rPr lang="it-IT" sz="1800" dirty="0"/>
              <a:t> </a:t>
            </a:r>
            <a:r>
              <a:rPr lang="it-IT" sz="1800" dirty="0" err="1"/>
              <a:t>effective</a:t>
            </a:r>
            <a:r>
              <a:rPr lang="it-IT" sz="1800" dirty="0"/>
              <a:t> </a:t>
            </a:r>
            <a:r>
              <a:rPr lang="it-IT" sz="1800" dirty="0" err="1"/>
              <a:t>reranking</a:t>
            </a:r>
            <a:r>
              <a:rPr lang="it-IT" sz="1800" dirty="0"/>
              <a:t> by </a:t>
            </a:r>
            <a:r>
              <a:rPr lang="it-IT" sz="1800" dirty="0" err="1"/>
              <a:t>leveraging</a:t>
            </a:r>
            <a:r>
              <a:rPr lang="it-IT" sz="1800" dirty="0"/>
              <a:t> </a:t>
            </a:r>
            <a:r>
              <a:rPr lang="it-IT" sz="1800" dirty="0" err="1"/>
              <a:t>only</a:t>
            </a:r>
            <a:r>
              <a:rPr lang="it-IT" sz="1800" dirty="0"/>
              <a:t> global features, </a:t>
            </a:r>
            <a:r>
              <a:rPr lang="it-IT" sz="1800" dirty="0" err="1"/>
              <a:t>AvgPool</a:t>
            </a:r>
            <a:r>
              <a:rPr lang="it-IT" sz="1800" dirty="0"/>
              <a:t> and </a:t>
            </a:r>
            <a:r>
              <a:rPr lang="it-IT" sz="1800" dirty="0" err="1"/>
              <a:t>MaxPool</a:t>
            </a:r>
            <a:r>
              <a:rPr lang="it-IT" sz="1800" dirty="0"/>
              <a:t> </a:t>
            </a:r>
            <a:r>
              <a:rPr lang="it-IT" sz="1800" dirty="0" err="1"/>
              <a:t>operations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Smart, </a:t>
            </a:r>
            <a:r>
              <a:rPr lang="it-IT" sz="1800" dirty="0" err="1"/>
              <a:t>simple</a:t>
            </a:r>
            <a:r>
              <a:rPr lang="it-IT" sz="1800" dirty="0"/>
              <a:t> and </a:t>
            </a:r>
            <a:r>
              <a:rPr lang="it-IT" sz="1800" dirty="0" err="1"/>
              <a:t>very</a:t>
            </a:r>
            <a:r>
              <a:rPr lang="it-IT" sz="1800" dirty="0"/>
              <a:t> </a:t>
            </a:r>
            <a:r>
              <a:rPr lang="it-IT" sz="1800" dirty="0" err="1"/>
              <a:t>effective</a:t>
            </a:r>
            <a:r>
              <a:rPr lang="it-IT" sz="1800" dirty="0"/>
              <a:t> (64,865 times </a:t>
            </a:r>
            <a:r>
              <a:rPr lang="it-IT" sz="1800" dirty="0" err="1"/>
              <a:t>faster</a:t>
            </a:r>
            <a:r>
              <a:rPr lang="it-IT" sz="1800" dirty="0"/>
              <a:t> </a:t>
            </a:r>
            <a:r>
              <a:rPr lang="it-IT" sz="1800" dirty="0" err="1"/>
              <a:t>than</a:t>
            </a:r>
            <a:r>
              <a:rPr lang="it-IT" sz="1800" dirty="0"/>
              <a:t> </a:t>
            </a:r>
            <a:r>
              <a:rPr lang="it-IT" sz="1800" dirty="0" err="1"/>
              <a:t>previous</a:t>
            </a:r>
            <a:r>
              <a:rPr lang="it-IT" sz="1800" dirty="0"/>
              <a:t> </a:t>
            </a:r>
            <a:r>
              <a:rPr lang="it-IT" sz="1800" dirty="0" err="1"/>
              <a:t>SoTA</a:t>
            </a:r>
            <a:r>
              <a:rPr lang="it-IT" sz="1800" dirty="0"/>
              <a:t> and 170 times </a:t>
            </a:r>
            <a:r>
              <a:rPr lang="it-IT" sz="1800" dirty="0" err="1"/>
              <a:t>less</a:t>
            </a:r>
            <a:r>
              <a:rPr lang="it-IT" sz="1800" dirty="0"/>
              <a:t> </a:t>
            </a:r>
            <a:r>
              <a:rPr lang="it-IT" sz="1800" dirty="0" err="1"/>
              <a:t>memory-consuming</a:t>
            </a:r>
            <a:r>
              <a:rPr lang="it-IT" sz="1800" dirty="0"/>
              <a:t>)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0C508DB-6A2C-70EB-FB2A-7DB12EBC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752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err="1"/>
              <a:t>Improving</a:t>
            </a:r>
            <a:r>
              <a:rPr lang="it-IT" dirty="0"/>
              <a:t> GLOBAL FEATURE EXTRACTION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2217740"/>
            <a:ext cx="5676901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Not </a:t>
            </a:r>
            <a:r>
              <a:rPr lang="it-IT" sz="1800" dirty="0" err="1"/>
              <a:t>only</a:t>
            </a:r>
            <a:r>
              <a:rPr lang="it-IT" sz="1800" dirty="0"/>
              <a:t> </a:t>
            </a:r>
            <a:r>
              <a:rPr lang="it-IT" sz="1800" dirty="0" err="1"/>
              <a:t>reranking</a:t>
            </a:r>
            <a:r>
              <a:rPr lang="it-IT" sz="1800" dirty="0"/>
              <a:t>, </a:t>
            </a:r>
            <a:r>
              <a:rPr lang="it-IT" sz="1800" dirty="0" err="1"/>
              <a:t>but</a:t>
            </a:r>
            <a:r>
              <a:rPr lang="it-IT" sz="1800" dirty="0"/>
              <a:t> </a:t>
            </a:r>
            <a:r>
              <a:rPr lang="it-IT" sz="1800" dirty="0" err="1"/>
              <a:t>also</a:t>
            </a:r>
            <a:r>
              <a:rPr lang="it-IT" sz="1800" dirty="0"/>
              <a:t> global feature </a:t>
            </a:r>
            <a:r>
              <a:rPr lang="it-IT" sz="1800" dirty="0" err="1"/>
              <a:t>extraction</a:t>
            </a:r>
            <a:r>
              <a:rPr lang="it-IT" sz="1800" dirty="0"/>
              <a:t> can be </a:t>
            </a:r>
            <a:r>
              <a:rPr lang="it-IT" sz="1800" dirty="0" err="1"/>
              <a:t>improved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Nowadays</a:t>
            </a:r>
            <a:r>
              <a:rPr lang="it-IT" sz="1800" dirty="0"/>
              <a:t>, </a:t>
            </a:r>
            <a:r>
              <a:rPr lang="it-IT" sz="1800" dirty="0" err="1"/>
              <a:t>combining</a:t>
            </a:r>
            <a:r>
              <a:rPr lang="it-IT" sz="1800" dirty="0"/>
              <a:t> </a:t>
            </a:r>
            <a:r>
              <a:rPr lang="it-IT" sz="1800" dirty="0" err="1"/>
              <a:t>GeM</a:t>
            </a:r>
            <a:r>
              <a:rPr lang="it-IT" sz="1800" dirty="0"/>
              <a:t> pooling with </a:t>
            </a:r>
            <a:r>
              <a:rPr lang="it-IT" sz="1800" dirty="0" err="1"/>
              <a:t>margin-based</a:t>
            </a:r>
            <a:r>
              <a:rPr lang="it-IT" sz="1800" dirty="0"/>
              <a:t> </a:t>
            </a:r>
            <a:r>
              <a:rPr lang="it-IT" sz="1800" dirty="0" err="1"/>
              <a:t>losses</a:t>
            </a:r>
            <a:r>
              <a:rPr lang="it-IT" sz="1800" dirty="0"/>
              <a:t> (</a:t>
            </a:r>
            <a:r>
              <a:rPr lang="it-IT" sz="1800" dirty="0" err="1"/>
              <a:t>ArcFace</a:t>
            </a:r>
            <a:r>
              <a:rPr lang="it-IT" sz="1800" dirty="0"/>
              <a:t>, </a:t>
            </a:r>
            <a:r>
              <a:rPr lang="it-IT" sz="1800" dirty="0" err="1"/>
              <a:t>CurricularFace</a:t>
            </a:r>
            <a:r>
              <a:rPr lang="it-IT" sz="1800" dirty="0"/>
              <a:t>)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very</a:t>
            </a:r>
            <a:r>
              <a:rPr lang="it-IT" sz="1800" dirty="0"/>
              <a:t> </a:t>
            </a:r>
            <a:r>
              <a:rPr lang="it-IT" sz="1800" dirty="0" err="1"/>
              <a:t>popular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However</a:t>
            </a:r>
            <a:r>
              <a:rPr lang="it-IT" sz="1800" dirty="0"/>
              <a:t>,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a </a:t>
            </a:r>
            <a:r>
              <a:rPr lang="it-IT" sz="1800" dirty="0" err="1"/>
              <a:t>suboptimal</a:t>
            </a:r>
            <a:r>
              <a:rPr lang="it-IT" sz="1800" dirty="0"/>
              <a:t> strategy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4217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problem</a:t>
            </a:r>
            <a:r>
              <a:rPr lang="it-IT" dirty="0"/>
              <a:t> with </a:t>
            </a:r>
            <a:r>
              <a:rPr lang="it-IT" dirty="0" err="1"/>
              <a:t>GeM</a:t>
            </a:r>
            <a:r>
              <a:rPr lang="it-IT" dirty="0"/>
              <a:t> + </a:t>
            </a:r>
            <a:r>
              <a:rPr lang="it-IT" dirty="0" err="1"/>
              <a:t>margin-based</a:t>
            </a:r>
            <a:r>
              <a:rPr lang="it-IT" dirty="0"/>
              <a:t> </a:t>
            </a:r>
            <a:r>
              <a:rPr lang="it-IT" dirty="0" err="1"/>
              <a:t>losses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2217740"/>
            <a:ext cx="3924300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took</a:t>
            </a:r>
            <a:r>
              <a:rPr lang="it-IT" sz="1800" dirty="0"/>
              <a:t> DELG (</a:t>
            </a:r>
            <a:r>
              <a:rPr lang="it-IT" sz="1800" dirty="0" err="1"/>
              <a:t>loss</a:t>
            </a:r>
            <a:r>
              <a:rPr lang="it-IT" sz="1800" dirty="0"/>
              <a:t>: </a:t>
            </a:r>
            <a:r>
              <a:rPr lang="it-IT" sz="1800" dirty="0" err="1"/>
              <a:t>ArcFace</a:t>
            </a:r>
            <a:r>
              <a:rPr lang="it-IT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computed</a:t>
            </a:r>
            <a:r>
              <a:rPr lang="it-IT" sz="1800" dirty="0"/>
              <a:t> the </a:t>
            </a:r>
            <a:r>
              <a:rPr lang="it-IT" sz="1800" dirty="0" err="1"/>
              <a:t>optimal</a:t>
            </a:r>
            <a:r>
              <a:rPr lang="it-IT" sz="1800" dirty="0"/>
              <a:t> p </a:t>
            </a:r>
            <a:r>
              <a:rPr lang="it-IT" sz="1800" dirty="0" err="1"/>
              <a:t>value</a:t>
            </a:r>
            <a:r>
              <a:rPr lang="it-IT" sz="1800" dirty="0"/>
              <a:t> with </a:t>
            </a:r>
            <a:r>
              <a:rPr lang="it-IT" sz="1800" dirty="0" err="1"/>
              <a:t>grid</a:t>
            </a:r>
            <a:r>
              <a:rPr lang="it-IT" sz="1800" dirty="0"/>
              <a:t> </a:t>
            </a:r>
            <a:r>
              <a:rPr lang="it-IT" sz="1800" dirty="0" err="1"/>
              <a:t>search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Compared</a:t>
            </a:r>
            <a:r>
              <a:rPr lang="it-IT" sz="1800" dirty="0"/>
              <a:t> </a:t>
            </a:r>
            <a:r>
              <a:rPr lang="it-IT" sz="1800" dirty="0" err="1"/>
              <a:t>it</a:t>
            </a:r>
            <a:r>
              <a:rPr lang="it-IT" sz="1800" dirty="0"/>
              <a:t> with the </a:t>
            </a:r>
            <a:r>
              <a:rPr lang="it-IT" sz="1800" dirty="0" err="1"/>
              <a:t>learned</a:t>
            </a:r>
            <a:r>
              <a:rPr lang="it-IT" sz="1800" dirty="0"/>
              <a:t> p </a:t>
            </a:r>
            <a:r>
              <a:rPr lang="it-IT" sz="1800" dirty="0" err="1"/>
              <a:t>value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Observation</a:t>
            </a:r>
            <a:r>
              <a:rPr lang="it-IT" sz="1800" dirty="0"/>
              <a:t>: p </a:t>
            </a:r>
            <a:r>
              <a:rPr lang="it-IT" sz="1800" dirty="0" err="1"/>
              <a:t>kept</a:t>
            </a:r>
            <a:r>
              <a:rPr lang="it-IT" sz="1800" dirty="0"/>
              <a:t> </a:t>
            </a:r>
            <a:r>
              <a:rPr lang="it-IT" sz="1800" dirty="0" err="1"/>
              <a:t>decreasing</a:t>
            </a:r>
            <a:r>
              <a:rPr lang="it-IT" sz="1800" dirty="0"/>
              <a:t> and </a:t>
            </a:r>
            <a:r>
              <a:rPr lang="it-IT" sz="1800" dirty="0" err="1"/>
              <a:t>going</a:t>
            </a:r>
            <a:r>
              <a:rPr lang="it-IT" sz="1800" dirty="0"/>
              <a:t> </a:t>
            </a:r>
            <a:r>
              <a:rPr lang="it-IT" sz="1800" dirty="0" err="1"/>
              <a:t>further</a:t>
            </a:r>
            <a:r>
              <a:rPr lang="it-IT" sz="1800" dirty="0"/>
              <a:t> from the </a:t>
            </a:r>
            <a:r>
              <a:rPr lang="it-IT" sz="1800" dirty="0" err="1"/>
              <a:t>optimal</a:t>
            </a:r>
            <a:r>
              <a:rPr lang="it-IT" sz="1800" dirty="0"/>
              <a:t> </a:t>
            </a:r>
            <a:r>
              <a:rPr lang="it-IT" sz="1800" dirty="0" err="1"/>
              <a:t>value</a:t>
            </a:r>
            <a:r>
              <a:rPr lang="it-IT" sz="1800" dirty="0"/>
              <a:t> </a:t>
            </a:r>
            <a:r>
              <a:rPr lang="it-IT" sz="1800" dirty="0" err="1"/>
              <a:t>during</a:t>
            </a:r>
            <a:r>
              <a:rPr lang="it-IT" sz="1800" dirty="0"/>
              <a:t> training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12</a:t>
            </a:fld>
            <a:endParaRPr lang="it-IT" noProof="0"/>
          </a:p>
        </p:txBody>
      </p:sp>
      <p:pic>
        <p:nvPicPr>
          <p:cNvPr id="8" name="Segnaposto contenuto 7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69F417FC-4854-A062-833F-F9837A00C7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04939" y="2217740"/>
            <a:ext cx="4604221" cy="3090856"/>
          </a:xfrm>
        </p:spPr>
      </p:pic>
    </p:spTree>
    <p:extLst>
      <p:ext uri="{BB962C8B-B14F-4D97-AF65-F5344CB8AC3E}">
        <p14:creationId xmlns:p14="http://schemas.microsoft.com/office/powerpoint/2010/main" val="220499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217740"/>
            <a:ext cx="7547487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A new </a:t>
            </a:r>
            <a:r>
              <a:rPr lang="it-IT" sz="1800" dirty="0" err="1"/>
              <a:t>variant</a:t>
            </a:r>
            <a:r>
              <a:rPr lang="it-IT" sz="1800" dirty="0"/>
              <a:t> of </a:t>
            </a:r>
            <a:r>
              <a:rPr lang="it-IT" sz="1800" dirty="0" err="1"/>
              <a:t>GeM</a:t>
            </a:r>
            <a:r>
              <a:rPr lang="it-IT" sz="1800" dirty="0"/>
              <a:t> (</a:t>
            </a:r>
            <a:r>
              <a:rPr lang="it-IT" sz="1800" dirty="0" err="1"/>
              <a:t>GeM</a:t>
            </a:r>
            <a:r>
              <a:rPr lang="it-IT" sz="1800" dirty="0"/>
              <a:t>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Additionally</a:t>
            </a:r>
            <a:r>
              <a:rPr lang="it-IT" sz="1800" dirty="0"/>
              <a:t>, </a:t>
            </a:r>
            <a:r>
              <a:rPr lang="it-IT" sz="1800" dirty="0" err="1"/>
              <a:t>other</a:t>
            </a:r>
            <a:r>
              <a:rPr lang="it-IT" sz="1800" dirty="0"/>
              <a:t> </a:t>
            </a:r>
            <a:r>
              <a:rPr lang="it-IT" sz="1800" dirty="0" err="1"/>
              <a:t>two</a:t>
            </a:r>
            <a:r>
              <a:rPr lang="it-IT" sz="1800" dirty="0"/>
              <a:t> </a:t>
            </a:r>
            <a:r>
              <a:rPr lang="it-IT" sz="1800" dirty="0" err="1"/>
              <a:t>variants</a:t>
            </a:r>
            <a:r>
              <a:rPr lang="it-IT" sz="1800" dirty="0"/>
              <a:t> </a:t>
            </a:r>
            <a:r>
              <a:rPr lang="it-IT" sz="1800" dirty="0" err="1"/>
              <a:t>proposed</a:t>
            </a:r>
            <a:r>
              <a:rPr lang="it-IT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Regional-GeM</a:t>
            </a:r>
            <a:endParaRPr lang="it-IT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Scale-</a:t>
            </a:r>
            <a:r>
              <a:rPr lang="it-IT" sz="1800" dirty="0" err="1"/>
              <a:t>GeM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The new </a:t>
            </a:r>
            <a:r>
              <a:rPr lang="it-IT" sz="1800" dirty="0" err="1"/>
              <a:t>approach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called</a:t>
            </a:r>
            <a:r>
              <a:rPr lang="it-IT" sz="1800" dirty="0"/>
              <a:t> </a:t>
            </a:r>
            <a:r>
              <a:rPr lang="it-IT" sz="1800" dirty="0" err="1"/>
              <a:t>SuperGlobal</a:t>
            </a:r>
            <a:r>
              <a:rPr lang="it-IT" sz="1800" dirty="0"/>
              <a:t> Pooling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Goal of </a:t>
            </a:r>
            <a:r>
              <a:rPr lang="it-IT" sz="1800" dirty="0" err="1"/>
              <a:t>these</a:t>
            </a:r>
            <a:r>
              <a:rPr lang="it-IT" sz="1800" dirty="0"/>
              <a:t> </a:t>
            </a:r>
            <a:r>
              <a:rPr lang="it-IT" sz="1800" dirty="0" err="1"/>
              <a:t>variants</a:t>
            </a:r>
            <a:r>
              <a:rPr lang="it-IT" sz="1800" dirty="0"/>
              <a:t>: </a:t>
            </a:r>
            <a:r>
              <a:rPr lang="it-IT" sz="1800" dirty="0" err="1"/>
              <a:t>represent</a:t>
            </a:r>
            <a:r>
              <a:rPr lang="it-IT" sz="1800" dirty="0"/>
              <a:t> </a:t>
            </a:r>
            <a:r>
              <a:rPr lang="it-IT" sz="1800" dirty="0" err="1"/>
              <a:t>better</a:t>
            </a:r>
            <a:r>
              <a:rPr lang="it-IT" sz="1800" dirty="0"/>
              <a:t> </a:t>
            </a:r>
            <a:r>
              <a:rPr lang="it-IT" sz="1800" dirty="0" err="1"/>
              <a:t>regional</a:t>
            </a:r>
            <a:r>
              <a:rPr lang="it-IT" sz="1800" dirty="0"/>
              <a:t> information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well</a:t>
            </a:r>
            <a:r>
              <a:rPr lang="it-IT" sz="1800" dirty="0"/>
              <a:t>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dealing</a:t>
            </a:r>
            <a:r>
              <a:rPr lang="it-IT" sz="1800" dirty="0"/>
              <a:t> </a:t>
            </a:r>
            <a:r>
              <a:rPr lang="it-IT" sz="1800" dirty="0" err="1"/>
              <a:t>better</a:t>
            </a:r>
            <a:r>
              <a:rPr lang="it-IT" sz="1800" dirty="0"/>
              <a:t> with multiple </a:t>
            </a:r>
            <a:r>
              <a:rPr lang="it-IT" sz="1800" dirty="0" err="1"/>
              <a:t>scales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demonstrate</a:t>
            </a:r>
            <a:r>
              <a:rPr lang="it-IT" sz="1800" dirty="0"/>
              <a:t> </a:t>
            </a:r>
            <a:r>
              <a:rPr lang="it-IT" sz="1800" dirty="0" err="1"/>
              <a:t>their</a:t>
            </a:r>
            <a:r>
              <a:rPr lang="it-IT" sz="1800" dirty="0"/>
              <a:t> </a:t>
            </a:r>
            <a:r>
              <a:rPr lang="it-IT" sz="1800" dirty="0" err="1"/>
              <a:t>effectiveness</a:t>
            </a:r>
            <a:endParaRPr lang="it-IT" sz="18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3850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Overall </a:t>
            </a:r>
            <a:r>
              <a:rPr lang="it-IT" dirty="0" err="1"/>
              <a:t>contributions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2217740"/>
            <a:ext cx="5215690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A new </a:t>
            </a:r>
            <a:r>
              <a:rPr lang="it-IT" sz="1800" dirty="0" err="1"/>
              <a:t>reranking</a:t>
            </a:r>
            <a:r>
              <a:rPr lang="it-IT" sz="1800" dirty="0"/>
              <a:t> strategy </a:t>
            </a:r>
            <a:r>
              <a:rPr lang="it-IT" sz="1800" dirty="0" err="1"/>
              <a:t>which</a:t>
            </a:r>
            <a:r>
              <a:rPr lang="it-IT" sz="1800" dirty="0"/>
              <a:t> </a:t>
            </a:r>
            <a:r>
              <a:rPr lang="it-IT" sz="1800" dirty="0" err="1"/>
              <a:t>only</a:t>
            </a:r>
            <a:r>
              <a:rPr lang="it-IT" sz="1800" dirty="0"/>
              <a:t> makes use of global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Three new pooling </a:t>
            </a:r>
            <a:r>
              <a:rPr lang="it-IT" sz="1800" dirty="0" err="1"/>
              <a:t>modules</a:t>
            </a:r>
            <a:r>
              <a:rPr lang="it-IT" sz="1800" dirty="0"/>
              <a:t> for </a:t>
            </a:r>
            <a:r>
              <a:rPr lang="it-IT" sz="1800" dirty="0" err="1"/>
              <a:t>better</a:t>
            </a:r>
            <a:r>
              <a:rPr lang="it-IT" sz="1800" dirty="0"/>
              <a:t> global features, </a:t>
            </a:r>
            <a:r>
              <a:rPr lang="it-IT" sz="1800" dirty="0" err="1"/>
              <a:t>including</a:t>
            </a:r>
            <a:r>
              <a:rPr lang="it-IT" sz="1800" dirty="0"/>
              <a:t> one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enables</a:t>
            </a:r>
            <a:r>
              <a:rPr lang="it-IT" sz="1800" dirty="0"/>
              <a:t> </a:t>
            </a:r>
            <a:r>
              <a:rPr lang="it-IT" sz="1800" dirty="0" err="1"/>
              <a:t>optimal</a:t>
            </a:r>
            <a:r>
              <a:rPr lang="it-IT" sz="1800" dirty="0"/>
              <a:t> </a:t>
            </a:r>
            <a:r>
              <a:rPr lang="it-IT" sz="1800" dirty="0" err="1"/>
              <a:t>combination</a:t>
            </a:r>
            <a:r>
              <a:rPr lang="it-IT" sz="1800" dirty="0"/>
              <a:t> of </a:t>
            </a:r>
            <a:r>
              <a:rPr lang="it-IT" sz="1800" dirty="0" err="1"/>
              <a:t>ArcFace</a:t>
            </a:r>
            <a:r>
              <a:rPr lang="it-IT" sz="1800" dirty="0"/>
              <a:t> and </a:t>
            </a:r>
            <a:r>
              <a:rPr lang="it-IT" sz="1800" dirty="0" err="1"/>
              <a:t>GeM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Resulting</a:t>
            </a:r>
            <a:r>
              <a:rPr lang="it-IT" sz="1800" dirty="0"/>
              <a:t> in: a new </a:t>
            </a:r>
            <a:r>
              <a:rPr lang="it-IT" sz="1800" dirty="0" err="1"/>
              <a:t>SoTA</a:t>
            </a:r>
            <a:r>
              <a:rPr lang="it-IT" sz="1800" dirty="0"/>
              <a:t> </a:t>
            </a:r>
            <a:r>
              <a:rPr lang="it-IT" sz="1800" dirty="0" err="1"/>
              <a:t>architecture</a:t>
            </a:r>
            <a:r>
              <a:rPr lang="it-IT" sz="1800" dirty="0"/>
              <a:t> with </a:t>
            </a:r>
            <a:r>
              <a:rPr lang="it-IT" sz="1800" dirty="0" err="1"/>
              <a:t>great</a:t>
            </a:r>
            <a:r>
              <a:rPr lang="it-IT" sz="1800" dirty="0"/>
              <a:t> performance </a:t>
            </a:r>
            <a:r>
              <a:rPr lang="it-IT" sz="1800" dirty="0" err="1"/>
              <a:t>improvements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14</a:t>
            </a:fld>
            <a:endParaRPr lang="it-IT" noProof="0"/>
          </a:p>
        </p:txBody>
      </p:sp>
      <p:pic>
        <p:nvPicPr>
          <p:cNvPr id="5" name="Immagine 4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86864C84-5991-52EC-4BB7-E0123D15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90" y="2217740"/>
            <a:ext cx="3839111" cy="36390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2F6AF7-DC40-6BB5-11B2-7571EA22AB62}"/>
              </a:ext>
            </a:extLst>
          </p:cNvPr>
          <p:cNvSpPr txBox="1"/>
          <p:nvPr/>
        </p:nvSpPr>
        <p:spPr>
          <a:xfrm>
            <a:off x="8149390" y="5856798"/>
            <a:ext cx="313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Credits to the </a:t>
            </a:r>
            <a:r>
              <a:rPr lang="it-IT" dirty="0" err="1"/>
              <a:t>paper’s</a:t>
            </a:r>
            <a:r>
              <a:rPr lang="it-IT" dirty="0"/>
              <a:t> </a:t>
            </a:r>
            <a:r>
              <a:rPr lang="it-IT" dirty="0" err="1"/>
              <a:t>authors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903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5400" dirty="0" err="1"/>
              <a:t>Superglobal</a:t>
            </a:r>
            <a:r>
              <a:rPr lang="it-IT" sz="5400" dirty="0"/>
              <a:t> pooling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230" y="3090862"/>
            <a:ext cx="5111750" cy="1525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it-IT" sz="2000" noProof="1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4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Superglobal</a:t>
            </a:r>
            <a:r>
              <a:rPr lang="it-IT" dirty="0"/>
              <a:t> pooling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2217740"/>
            <a:ext cx="5061348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Three new pooling </a:t>
            </a:r>
            <a:r>
              <a:rPr lang="it-IT" sz="1800" dirty="0" err="1"/>
              <a:t>layers</a:t>
            </a:r>
            <a:r>
              <a:rPr lang="it-IT" sz="1800" dirty="0"/>
              <a:t> </a:t>
            </a:r>
            <a:r>
              <a:rPr lang="it-IT" sz="1800" dirty="0" err="1"/>
              <a:t>stacked</a:t>
            </a:r>
            <a:r>
              <a:rPr lang="it-IT" sz="1800" dirty="0"/>
              <a:t> on </a:t>
            </a:r>
            <a:r>
              <a:rPr lang="it-IT" sz="1800" dirty="0" err="1"/>
              <a:t>each</a:t>
            </a:r>
            <a:r>
              <a:rPr lang="it-IT" sz="1800" dirty="0"/>
              <a:t> </a:t>
            </a:r>
            <a:r>
              <a:rPr lang="it-IT" sz="1800" dirty="0" err="1"/>
              <a:t>other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In </a:t>
            </a:r>
            <a:r>
              <a:rPr lang="it-IT" sz="1800" dirty="0" err="1"/>
              <a:t>order</a:t>
            </a:r>
            <a:r>
              <a:rPr lang="it-IT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Regional-GeM</a:t>
            </a:r>
            <a:endParaRPr lang="it-IT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GeM</a:t>
            </a:r>
            <a:r>
              <a:rPr lang="it-IT" sz="1800" dirty="0"/>
              <a:t>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Scale-</a:t>
            </a:r>
            <a:r>
              <a:rPr lang="it-IT" sz="1800" dirty="0" err="1"/>
              <a:t>GeM</a:t>
            </a:r>
            <a:endParaRPr lang="it-IT" sz="18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16</a:t>
            </a:fld>
            <a:endParaRPr lang="it-IT" noProof="0" dirty="0"/>
          </a:p>
        </p:txBody>
      </p:sp>
      <p:pic>
        <p:nvPicPr>
          <p:cNvPr id="5" name="Immagine 4" descr="Immagine che contiene testo, schermata, cartone animato, design&#10;&#10;Descrizione generata automaticamente">
            <a:extLst>
              <a:ext uri="{FF2B5EF4-FFF2-40B4-BE49-F238E27FC236}">
                <a16:creationId xmlns:a16="http://schemas.microsoft.com/office/drawing/2014/main" id="{77D6D89A-C50A-956E-831C-F1D7D859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047" y="2277436"/>
            <a:ext cx="3534211" cy="36883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B63DA3-8E32-D4F6-7B2B-DB48F852AEBE}"/>
              </a:ext>
            </a:extLst>
          </p:cNvPr>
          <p:cNvSpPr txBox="1"/>
          <p:nvPr/>
        </p:nvSpPr>
        <p:spPr>
          <a:xfrm>
            <a:off x="7995047" y="6025519"/>
            <a:ext cx="313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Credits to the </a:t>
            </a:r>
            <a:r>
              <a:rPr lang="it-IT" dirty="0" err="1"/>
              <a:t>paper’s</a:t>
            </a:r>
            <a:r>
              <a:rPr lang="it-IT" dirty="0"/>
              <a:t> </a:t>
            </a:r>
            <a:r>
              <a:rPr lang="it-IT" dirty="0" err="1"/>
              <a:t>authors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62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Regional-Gem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217740"/>
            <a:ext cx="7547487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A </a:t>
            </a:r>
            <a:r>
              <a:rPr lang="it-IT" sz="1800" dirty="0" err="1"/>
              <a:t>version</a:t>
            </a:r>
            <a:r>
              <a:rPr lang="it-IT" sz="1800" dirty="0"/>
              <a:t> of </a:t>
            </a:r>
            <a:r>
              <a:rPr lang="it-IT" sz="1800" dirty="0" err="1"/>
              <a:t>GeM</a:t>
            </a:r>
            <a:r>
              <a:rPr lang="it-IT" sz="1800" dirty="0"/>
              <a:t> </a:t>
            </a:r>
            <a:r>
              <a:rPr lang="it-IT" sz="1800" dirty="0" err="1"/>
              <a:t>acting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</a:t>
            </a:r>
            <a:r>
              <a:rPr lang="it-IT" sz="1800" dirty="0" err="1"/>
              <a:t>regional</a:t>
            </a:r>
            <a:r>
              <a:rPr lang="it-IT" sz="1800" dirty="0"/>
              <a:t> </a:t>
            </a:r>
            <a:r>
              <a:rPr lang="it-IT" sz="1800" dirty="0" err="1"/>
              <a:t>level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Activations</a:t>
            </a:r>
            <a:r>
              <a:rPr lang="it-IT" sz="1800" dirty="0"/>
              <a:t> from the feature </a:t>
            </a:r>
            <a:r>
              <a:rPr lang="it-IT" sz="1800" dirty="0" err="1"/>
              <a:t>map</a:t>
            </a:r>
            <a:r>
              <a:rPr lang="it-IT" sz="1800" dirty="0"/>
              <a:t> D </a:t>
            </a:r>
            <a:r>
              <a:rPr lang="it-IT" sz="1800" dirty="0" err="1"/>
              <a:t>aggregated</a:t>
            </a:r>
            <a:r>
              <a:rPr lang="it-IT" sz="1800" dirty="0"/>
              <a:t> with </a:t>
            </a:r>
            <a:r>
              <a:rPr lang="it-IT" sz="1800" dirty="0" err="1"/>
              <a:t>convolution</a:t>
            </a:r>
            <a:endParaRPr lang="it-IT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This</a:t>
            </a:r>
            <a:r>
              <a:rPr lang="it-IT" sz="1800" dirty="0"/>
              <a:t> </a:t>
            </a:r>
            <a:r>
              <a:rPr lang="it-IT" sz="1800" dirty="0" err="1"/>
              <a:t>generates</a:t>
            </a:r>
            <a:r>
              <a:rPr lang="it-IT" sz="1800" dirty="0"/>
              <a:t> a new feature </a:t>
            </a:r>
            <a:r>
              <a:rPr lang="it-IT" sz="1800" dirty="0" err="1"/>
              <a:t>map</a:t>
            </a:r>
            <a:r>
              <a:rPr lang="it-IT" sz="1800" dirty="0"/>
              <a:t>: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D and M are </a:t>
            </a:r>
            <a:r>
              <a:rPr lang="it-IT" sz="1800" dirty="0" err="1"/>
              <a:t>combined</a:t>
            </a:r>
            <a:r>
              <a:rPr lang="it-IT" sz="1800" dirty="0"/>
              <a:t> and </a:t>
            </a:r>
            <a:r>
              <a:rPr lang="it-IT" sz="1800" dirty="0" err="1"/>
              <a:t>pooled</a:t>
            </a:r>
            <a:r>
              <a:rPr lang="it-IT" sz="1800" dirty="0"/>
              <a:t> </a:t>
            </a:r>
            <a:r>
              <a:rPr lang="it-IT" sz="1800" dirty="0" err="1"/>
              <a:t>together</a:t>
            </a:r>
            <a:endParaRPr lang="it-IT" sz="18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17</a:t>
            </a:fld>
            <a:endParaRPr lang="it-IT" noProof="0" dirty="0"/>
          </a:p>
        </p:txBody>
      </p:sp>
      <p:pic>
        <p:nvPicPr>
          <p:cNvPr id="5" name="Immagine 4" descr="Immagine che contiene Carattere, bianco, testo, diagramma&#10;&#10;Descrizione generata automaticamente">
            <a:extLst>
              <a:ext uri="{FF2B5EF4-FFF2-40B4-BE49-F238E27FC236}">
                <a16:creationId xmlns:a16="http://schemas.microsoft.com/office/drawing/2014/main" id="{7E3B40F1-F76C-0FFC-A31E-85C64E9B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40" y="4252343"/>
            <a:ext cx="2553714" cy="905001"/>
          </a:xfrm>
          <a:prstGeom prst="rect">
            <a:avLst/>
          </a:prstGeom>
        </p:spPr>
      </p:pic>
      <p:pic>
        <p:nvPicPr>
          <p:cNvPr id="7" name="Immagine 6" descr="Immagine che contiene Carattere, testo, linea, diagramma&#10;&#10;Descrizione generata automaticamente">
            <a:extLst>
              <a:ext uri="{FF2B5EF4-FFF2-40B4-BE49-F238E27FC236}">
                <a16:creationId xmlns:a16="http://schemas.microsoft.com/office/drawing/2014/main" id="{C0693D4F-32AC-D3B1-52E6-C0AB72104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721" y="4252343"/>
            <a:ext cx="3429479" cy="905001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774309C-F310-CE38-854D-98E0A356B552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141454" y="4704844"/>
            <a:ext cx="411267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8C7C4F6-E18E-3863-D099-3A83A0AD0401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5227054" y="4704844"/>
            <a:ext cx="1325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8E9B2C9-B42E-F379-89F0-E6F20DA4578C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5227054" y="4704844"/>
            <a:ext cx="1325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5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GeM</a:t>
            </a:r>
            <a:r>
              <a:rPr lang="it-IT" dirty="0"/>
              <a:t>+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217740"/>
            <a:ext cx="5443385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Basically</a:t>
            </a:r>
            <a:r>
              <a:rPr lang="it-IT" sz="1800" dirty="0"/>
              <a:t>, </a:t>
            </a:r>
            <a:r>
              <a:rPr lang="it-IT" sz="1800" dirty="0" err="1"/>
              <a:t>learnable</a:t>
            </a:r>
            <a:r>
              <a:rPr lang="it-IT" sz="1800" dirty="0"/>
              <a:t> </a:t>
            </a:r>
            <a:r>
              <a:rPr lang="it-IT" sz="1800" dirty="0" err="1"/>
              <a:t>GeM</a:t>
            </a:r>
            <a:r>
              <a:rPr lang="it-IT" sz="1800" dirty="0"/>
              <a:t> + a </a:t>
            </a:r>
            <a:r>
              <a:rPr lang="it-IT" sz="1800" dirty="0" err="1"/>
              <a:t>parameter</a:t>
            </a:r>
            <a:r>
              <a:rPr lang="it-IT" sz="1800" dirty="0"/>
              <a:t> tuning stage in a second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Tuning stage: </a:t>
            </a:r>
            <a:r>
              <a:rPr lang="it-IT" sz="1800" dirty="0" err="1"/>
              <a:t>inference</a:t>
            </a:r>
            <a:r>
              <a:rPr lang="it-IT" sz="1800" dirty="0"/>
              <a:t> on </a:t>
            </a:r>
            <a:r>
              <a:rPr lang="it-IT" sz="1800" dirty="0" err="1"/>
              <a:t>ROxford</a:t>
            </a:r>
            <a:r>
              <a:rPr lang="it-IT" sz="1800" dirty="0"/>
              <a:t> 5k with </a:t>
            </a:r>
            <a:r>
              <a:rPr lang="it-IT" sz="1800" dirty="0" err="1"/>
              <a:t>grid</a:t>
            </a:r>
            <a:r>
              <a:rPr lang="it-IT" sz="1800" dirty="0"/>
              <a:t> </a:t>
            </a:r>
            <a:r>
              <a:rPr lang="it-IT" sz="1800" dirty="0" err="1"/>
              <a:t>search</a:t>
            </a:r>
            <a:endParaRPr lang="it-IT" sz="18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7420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Scale-GEM</a:t>
            </a:r>
          </a:p>
        </p:txBody>
      </p:sp>
      <p:pic>
        <p:nvPicPr>
          <p:cNvPr id="5" name="Segnaposto contenuto 4" descr="Immagine che contiene Carattere, calligrafia, testo, bianco&#10;&#10;Descrizione generata automaticamente">
            <a:extLst>
              <a:ext uri="{FF2B5EF4-FFF2-40B4-BE49-F238E27FC236}">
                <a16:creationId xmlns:a16="http://schemas.microsoft.com/office/drawing/2014/main" id="{13EB625E-DABF-4F5B-0157-2339F766B1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7920" y="1896562"/>
            <a:ext cx="4512189" cy="1060860"/>
          </a:xfr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19</a:t>
            </a:fld>
            <a:endParaRPr lang="it-IT" noProof="0" dirty="0"/>
          </a:p>
        </p:txBody>
      </p:sp>
      <p:pic>
        <p:nvPicPr>
          <p:cNvPr id="7" name="Immagine 6" descr="Immagine che contiene Carattere, bianco, testo, diagramma&#10;&#10;Descrizione generata automaticamente">
            <a:extLst>
              <a:ext uri="{FF2B5EF4-FFF2-40B4-BE49-F238E27FC236}">
                <a16:creationId xmlns:a16="http://schemas.microsoft.com/office/drawing/2014/main" id="{4D12623A-C513-EDB7-4912-94AB55977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224" y="1896562"/>
            <a:ext cx="2993514" cy="10608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291615-9D39-B42B-D238-296F77D781A3}"/>
              </a:ext>
            </a:extLst>
          </p:cNvPr>
          <p:cNvSpPr txBox="1"/>
          <p:nvPr/>
        </p:nvSpPr>
        <p:spPr>
          <a:xfrm>
            <a:off x="2194224" y="3226759"/>
            <a:ext cx="480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gs</a:t>
            </a:r>
            <a:r>
              <a:rPr lang="it-IT" dirty="0"/>
              <a:t>: the global feature </a:t>
            </a:r>
            <a:r>
              <a:rPr lang="it-IT" dirty="0" err="1"/>
              <a:t>extracted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scale s.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974304F-9DC3-84FE-2372-3C2168505864}"/>
              </a:ext>
            </a:extLst>
          </p:cNvPr>
          <p:cNvSpPr txBox="1"/>
          <p:nvPr/>
        </p:nvSpPr>
        <p:spPr>
          <a:xfrm>
            <a:off x="7387239" y="3714330"/>
            <a:ext cx="349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-min(</a:t>
            </a:r>
            <a:r>
              <a:rPr lang="it-IT" dirty="0" err="1"/>
              <a:t>gs</a:t>
            </a:r>
            <a:r>
              <a:rPr lang="it-IT" dirty="0"/>
              <a:t>): </a:t>
            </a:r>
            <a:r>
              <a:rPr lang="it-IT" dirty="0" err="1"/>
              <a:t>indicates</a:t>
            </a:r>
            <a:r>
              <a:rPr lang="it-IT" dirty="0"/>
              <a:t> a shift of </a:t>
            </a:r>
            <a:r>
              <a:rPr lang="it-IT" dirty="0" err="1"/>
              <a:t>gs</a:t>
            </a:r>
            <a:r>
              <a:rPr lang="it-IT" dirty="0"/>
              <a:t> 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FF0787F-E499-33C1-EEB5-094D207D8B76}"/>
              </a:ext>
            </a:extLst>
          </p:cNvPr>
          <p:cNvCxnSpPr>
            <a:stCxn id="7" idx="3"/>
          </p:cNvCxnSpPr>
          <p:nvPr/>
        </p:nvCxnSpPr>
        <p:spPr>
          <a:xfrm>
            <a:off x="5187738" y="253758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526E86A-92F6-CED4-3136-E928C34A0274}"/>
              </a:ext>
            </a:extLst>
          </p:cNvPr>
          <p:cNvCxnSpPr>
            <a:stCxn id="7" idx="3"/>
          </p:cNvCxnSpPr>
          <p:nvPr/>
        </p:nvCxnSpPr>
        <p:spPr>
          <a:xfrm>
            <a:off x="5187738" y="242699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5207189-6BB8-293F-7C05-8016E6926E43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5187738" y="2426992"/>
            <a:ext cx="1570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D317CAA-4869-81A0-539B-C65FA2958CB7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5187738" y="2426992"/>
            <a:ext cx="1570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A64F559-A5FF-BCA6-7683-EECDC45C2245}"/>
              </a:ext>
            </a:extLst>
          </p:cNvPr>
          <p:cNvCxnSpPr>
            <a:stCxn id="10" idx="0"/>
            <a:endCxn id="5" idx="2"/>
          </p:cNvCxnSpPr>
          <p:nvPr/>
        </p:nvCxnSpPr>
        <p:spPr>
          <a:xfrm flipH="1" flipV="1">
            <a:off x="9014015" y="2957422"/>
            <a:ext cx="120466" cy="756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6D9897E-E166-9F3F-8932-A1B51737A27D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9014015" y="2957422"/>
            <a:ext cx="120466" cy="819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2D84929A-7F29-E9AF-819B-A4A0BD9C8C7E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134481" y="2610374"/>
            <a:ext cx="125040" cy="1103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54B77B3-C432-B36E-A109-98B42DA8DE72}"/>
              </a:ext>
            </a:extLst>
          </p:cNvPr>
          <p:cNvCxnSpPr/>
          <p:nvPr/>
        </p:nvCxnSpPr>
        <p:spPr>
          <a:xfrm>
            <a:off x="471948" y="892177"/>
            <a:ext cx="1140542" cy="322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7A19A3-419E-BA81-AF9A-24D09CD060D5}"/>
              </a:ext>
            </a:extLst>
          </p:cNvPr>
          <p:cNvSpPr txBox="1"/>
          <p:nvPr/>
        </p:nvSpPr>
        <p:spPr>
          <a:xfrm>
            <a:off x="6757920" y="2931503"/>
            <a:ext cx="21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N: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scales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5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seen</a:t>
            </a:r>
            <a:r>
              <a:rPr lang="it-IT" dirty="0"/>
              <a:t> the last time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53265" y="1959583"/>
            <a:ext cx="4218038" cy="2458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An architecture focusing on local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Goal: obtaining more precise local features than previous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Spatial Attention, Withening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Contrastive Loss minimized images match, maximized otherwise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Matching with ASMK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SoTA at that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Spatial Attention was not learnable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it-IT" smtClean="0"/>
              <a:pPr rtl="0">
                <a:spcAft>
                  <a:spcPts val="600"/>
                </a:spcAft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57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5400" dirty="0" err="1"/>
              <a:t>Superglobal</a:t>
            </a:r>
            <a:r>
              <a:rPr lang="it-IT" sz="5400" dirty="0"/>
              <a:t> </a:t>
            </a:r>
            <a:r>
              <a:rPr lang="it-IT" sz="5400" dirty="0" err="1"/>
              <a:t>Reranking</a:t>
            </a:r>
            <a:endParaRPr lang="it-IT" sz="5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230" y="3090862"/>
            <a:ext cx="5111750" cy="1525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it-IT" sz="2000" noProof="1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964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Reranking</a:t>
            </a:r>
            <a:r>
              <a:rPr lang="it-IT" dirty="0"/>
              <a:t> with global features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217740"/>
            <a:ext cx="7547487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First, </a:t>
            </a:r>
            <a:r>
              <a:rPr lang="it-IT" sz="1800" dirty="0" err="1"/>
              <a:t>we</a:t>
            </a:r>
            <a:r>
              <a:rPr lang="it-IT" sz="1800" dirty="0"/>
              <a:t> take the top-M images </a:t>
            </a:r>
            <a:r>
              <a:rPr lang="it-IT" sz="1800" dirty="0" err="1"/>
              <a:t>according</a:t>
            </a:r>
            <a:r>
              <a:rPr lang="it-IT" sz="1800" dirty="0"/>
              <a:t> to global </a:t>
            </a:r>
            <a:r>
              <a:rPr lang="it-IT" sz="1800" dirty="0" err="1"/>
              <a:t>descriptors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For </a:t>
            </a:r>
            <a:r>
              <a:rPr lang="it-IT" sz="1800" dirty="0" err="1"/>
              <a:t>each</a:t>
            </a:r>
            <a:r>
              <a:rPr lang="it-IT" sz="1800" dirty="0"/>
              <a:t> image and the query, </a:t>
            </a:r>
            <a:r>
              <a:rPr lang="it-IT" sz="1800" dirty="0" err="1"/>
              <a:t>we</a:t>
            </a:r>
            <a:r>
              <a:rPr lang="it-IT" sz="1800" dirty="0"/>
              <a:t> take top-K </a:t>
            </a:r>
            <a:r>
              <a:rPr lang="it-IT" sz="1800" dirty="0" err="1"/>
              <a:t>nearest</a:t>
            </a:r>
            <a:r>
              <a:rPr lang="it-IT" sz="1800" dirty="0"/>
              <a:t> </a:t>
            </a:r>
            <a:r>
              <a:rPr lang="it-IT" sz="1800" dirty="0" err="1"/>
              <a:t>neighbours</a:t>
            </a:r>
            <a:endParaRPr lang="it-IT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Global feature </a:t>
            </a:r>
            <a:r>
              <a:rPr lang="it-IT" sz="1800" dirty="0" err="1"/>
              <a:t>similarity</a:t>
            </a:r>
            <a:endParaRPr lang="it-IT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Inspired</a:t>
            </a:r>
            <a:r>
              <a:rPr lang="it-IT" sz="1800" dirty="0"/>
              <a:t> by QE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Issue</a:t>
            </a:r>
            <a:r>
              <a:rPr lang="it-IT" sz="1800" dirty="0"/>
              <a:t>: </a:t>
            </a:r>
            <a:r>
              <a:rPr lang="it-IT" sz="1800" dirty="0" err="1"/>
              <a:t>how</a:t>
            </a:r>
            <a:r>
              <a:rPr lang="it-IT" sz="1800" dirty="0"/>
              <a:t> can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avoid</a:t>
            </a:r>
            <a:r>
              <a:rPr lang="it-IT" sz="1800" dirty="0"/>
              <a:t> false </a:t>
            </a:r>
            <a:r>
              <a:rPr lang="it-IT" sz="1800" dirty="0" err="1"/>
              <a:t>positives</a:t>
            </a:r>
            <a:r>
              <a:rPr lang="it-IT" sz="1800" dirty="0"/>
              <a:t> in the </a:t>
            </a:r>
            <a:r>
              <a:rPr lang="it-IT" sz="1800" dirty="0" err="1"/>
              <a:t>nearest</a:t>
            </a:r>
            <a:r>
              <a:rPr lang="it-IT" sz="1800" dirty="0"/>
              <a:t> </a:t>
            </a:r>
            <a:r>
              <a:rPr lang="it-IT" sz="1800" dirty="0" err="1"/>
              <a:t>neighbours</a:t>
            </a:r>
            <a:r>
              <a:rPr lang="it-IT" sz="1800" dirty="0"/>
              <a:t> </a:t>
            </a:r>
            <a:r>
              <a:rPr lang="it-IT" sz="1800" dirty="0" err="1"/>
              <a:t>without</a:t>
            </a:r>
            <a:r>
              <a:rPr lang="it-IT" sz="1800" dirty="0"/>
              <a:t> </a:t>
            </a:r>
            <a:r>
              <a:rPr lang="it-IT" sz="1800" dirty="0" err="1"/>
              <a:t>using</a:t>
            </a:r>
            <a:r>
              <a:rPr lang="it-IT" sz="1800" dirty="0"/>
              <a:t> GV?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21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4674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Reranking</a:t>
            </a:r>
            <a:r>
              <a:rPr lang="it-IT" dirty="0"/>
              <a:t> with global features - 2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217740"/>
            <a:ext cx="5969669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We</a:t>
            </a:r>
            <a:r>
              <a:rPr lang="it-IT" sz="1800" dirty="0"/>
              <a:t> take </a:t>
            </a:r>
            <a:r>
              <a:rPr lang="it-IT" sz="1800" dirty="0" err="1"/>
              <a:t>our</a:t>
            </a:r>
            <a:r>
              <a:rPr lang="it-IT" sz="1800" dirty="0"/>
              <a:t> M 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M image + top-K </a:t>
            </a:r>
            <a:r>
              <a:rPr lang="it-IT" sz="1800" dirty="0" err="1"/>
              <a:t>aggregated</a:t>
            </a:r>
            <a:r>
              <a:rPr lang="it-IT" sz="1800" dirty="0"/>
              <a:t> </a:t>
            </a:r>
            <a:r>
              <a:rPr lang="it-IT" sz="1800" dirty="0" err="1"/>
              <a:t>into</a:t>
            </a:r>
            <a:r>
              <a:rPr lang="it-IT" sz="1800" dirty="0"/>
              <a:t> one </a:t>
            </a:r>
            <a:r>
              <a:rPr lang="it-IT" sz="1800" dirty="0" err="1"/>
              <a:t>descriptor</a:t>
            </a:r>
            <a:r>
              <a:rPr lang="it-IT" sz="1800" dirty="0"/>
              <a:t> by </a:t>
            </a:r>
            <a:r>
              <a:rPr lang="it-IT" sz="1800" dirty="0" err="1"/>
              <a:t>weighted</a:t>
            </a:r>
            <a:r>
              <a:rPr lang="it-IT" sz="1800" dirty="0"/>
              <a:t> </a:t>
            </a:r>
            <a:r>
              <a:rPr lang="it-IT" sz="1800" dirty="0" err="1"/>
              <a:t>avg</a:t>
            </a:r>
            <a:r>
              <a:rPr lang="it-IT" sz="1800" dirty="0"/>
              <a:t>. pooling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obtain</a:t>
            </a:r>
            <a:r>
              <a:rPr lang="it-IT" sz="1800" dirty="0"/>
              <a:t> a </a:t>
            </a:r>
            <a:r>
              <a:rPr lang="it-IT" sz="1800" dirty="0" err="1"/>
              <a:t>refined</a:t>
            </a:r>
            <a:r>
              <a:rPr lang="it-IT" sz="1800" dirty="0"/>
              <a:t> </a:t>
            </a:r>
            <a:r>
              <a:rPr lang="it-IT" sz="1800" dirty="0" err="1"/>
              <a:t>descriptor</a:t>
            </a:r>
            <a:r>
              <a:rPr lang="it-IT" sz="1800" dirty="0"/>
              <a:t> for </a:t>
            </a:r>
            <a:r>
              <a:rPr lang="it-IT" sz="1800" dirty="0" err="1"/>
              <a:t>each</a:t>
            </a:r>
            <a:r>
              <a:rPr lang="it-IT" sz="1800" dirty="0"/>
              <a:t> of the top-M images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22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0418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Reranking</a:t>
            </a:r>
            <a:r>
              <a:rPr lang="it-IT" dirty="0"/>
              <a:t> with global features - 3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217740"/>
            <a:ext cx="6194259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obtained</a:t>
            </a:r>
            <a:r>
              <a:rPr lang="it-IT" sz="1800" dirty="0"/>
              <a:t> a </a:t>
            </a:r>
            <a:r>
              <a:rPr lang="it-IT" sz="1800" dirty="0" err="1"/>
              <a:t>refined</a:t>
            </a:r>
            <a:r>
              <a:rPr lang="it-IT" sz="1800" dirty="0"/>
              <a:t> </a:t>
            </a:r>
            <a:r>
              <a:rPr lang="it-IT" sz="1800" dirty="0" err="1"/>
              <a:t>descriptor</a:t>
            </a:r>
            <a:r>
              <a:rPr lang="it-IT" sz="1800" dirty="0"/>
              <a:t> for </a:t>
            </a:r>
            <a:r>
              <a:rPr lang="it-IT" sz="1800" dirty="0" err="1"/>
              <a:t>each</a:t>
            </a:r>
            <a:r>
              <a:rPr lang="it-IT" sz="1800" dirty="0"/>
              <a:t> of the top-M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We</a:t>
            </a:r>
            <a:r>
              <a:rPr lang="it-IT" sz="1800" dirty="0"/>
              <a:t> take </a:t>
            </a:r>
            <a:r>
              <a:rPr lang="it-IT" sz="1800" dirty="0" err="1"/>
              <a:t>them</a:t>
            </a:r>
            <a:r>
              <a:rPr lang="it-IT" sz="1800" dirty="0"/>
              <a:t> and </a:t>
            </a:r>
            <a:r>
              <a:rPr lang="it-IT" sz="1800" dirty="0" err="1"/>
              <a:t>get</a:t>
            </a:r>
            <a:r>
              <a:rPr lang="it-IT" sz="1800" dirty="0"/>
              <a:t> top-K </a:t>
            </a:r>
            <a:r>
              <a:rPr lang="it-IT" sz="1800" dirty="0" err="1"/>
              <a:t>nearest</a:t>
            </a:r>
            <a:r>
              <a:rPr lang="it-IT" sz="1800" dirty="0"/>
              <a:t> </a:t>
            </a:r>
            <a:r>
              <a:rPr lang="it-IT" sz="1800" dirty="0" err="1"/>
              <a:t>neighbours</a:t>
            </a:r>
            <a:r>
              <a:rPr lang="it-IT" sz="1800" dirty="0"/>
              <a:t> to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apply</a:t>
            </a:r>
            <a:r>
              <a:rPr lang="it-IT" sz="1800" dirty="0"/>
              <a:t> Max pooling to </a:t>
            </a:r>
            <a:r>
              <a:rPr lang="it-IT" sz="1800" dirty="0" err="1"/>
              <a:t>them</a:t>
            </a:r>
            <a:endParaRPr lang="it-IT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Result</a:t>
            </a:r>
            <a:r>
              <a:rPr lang="it-IT" sz="1800" dirty="0"/>
              <a:t>: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get</a:t>
            </a:r>
            <a:r>
              <a:rPr lang="it-IT" sz="1800" dirty="0"/>
              <a:t> an </a:t>
            </a:r>
            <a:r>
              <a:rPr lang="it-IT" sz="1800" dirty="0" err="1"/>
              <a:t>expanded</a:t>
            </a:r>
            <a:r>
              <a:rPr lang="it-IT" sz="1800" dirty="0"/>
              <a:t> </a:t>
            </a:r>
            <a:r>
              <a:rPr lang="it-IT" sz="1800" dirty="0" err="1"/>
              <a:t>descriptor</a:t>
            </a:r>
            <a:r>
              <a:rPr lang="it-IT" sz="1800" dirty="0"/>
              <a:t> for the query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23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7824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Reranking</a:t>
            </a:r>
            <a:r>
              <a:rPr lang="it-IT" dirty="0"/>
              <a:t> with global features - 4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217740"/>
            <a:ext cx="6194259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Now</a:t>
            </a:r>
            <a:r>
              <a:rPr lang="it-IT" sz="1800" dirty="0"/>
              <a:t>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have</a:t>
            </a:r>
            <a:r>
              <a:rPr lang="it-IT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The </a:t>
            </a:r>
            <a:r>
              <a:rPr lang="it-IT" sz="1800" dirty="0" err="1"/>
              <a:t>original</a:t>
            </a:r>
            <a:r>
              <a:rPr lang="it-IT" sz="1800" dirty="0"/>
              <a:t> query </a:t>
            </a:r>
            <a:r>
              <a:rPr lang="it-IT" sz="1800" dirty="0" err="1"/>
              <a:t>descriptor</a:t>
            </a:r>
            <a:endParaRPr lang="it-IT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A </a:t>
            </a:r>
            <a:r>
              <a:rPr lang="it-IT" sz="1800" dirty="0" err="1"/>
              <a:t>refined</a:t>
            </a:r>
            <a:r>
              <a:rPr lang="it-IT" sz="1800" dirty="0"/>
              <a:t> </a:t>
            </a:r>
            <a:r>
              <a:rPr lang="it-IT" sz="1800" dirty="0" err="1"/>
              <a:t>descriptor</a:t>
            </a:r>
            <a:r>
              <a:rPr lang="it-IT" sz="1800" dirty="0"/>
              <a:t> for the top-M 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An </a:t>
            </a:r>
            <a:r>
              <a:rPr lang="it-IT" sz="1800" dirty="0" err="1"/>
              <a:t>expanded</a:t>
            </a:r>
            <a:r>
              <a:rPr lang="it-IT" sz="1800" dirty="0"/>
              <a:t> </a:t>
            </a:r>
            <a:r>
              <a:rPr lang="it-IT" sz="1800" dirty="0" err="1"/>
              <a:t>descriptor</a:t>
            </a:r>
            <a:r>
              <a:rPr lang="it-IT" sz="1800" dirty="0"/>
              <a:t> for the query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24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9289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Reranking</a:t>
            </a:r>
            <a:r>
              <a:rPr lang="it-IT" dirty="0"/>
              <a:t> with global features - 5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25</a:t>
            </a:fld>
            <a:endParaRPr lang="it-IT" noProof="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8A9D60-D24C-AC70-67BE-67EC054C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83" y="1837083"/>
            <a:ext cx="9225456" cy="430808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852F238-BE42-D14A-1257-032322CD6A23}"/>
              </a:ext>
            </a:extLst>
          </p:cNvPr>
          <p:cNvSpPr/>
          <p:nvPr/>
        </p:nvSpPr>
        <p:spPr>
          <a:xfrm>
            <a:off x="8566638" y="3162646"/>
            <a:ext cx="2722685" cy="392377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5FE62A1-0614-D75C-0148-E55B218BAEFF}"/>
              </a:ext>
            </a:extLst>
          </p:cNvPr>
          <p:cNvSpPr/>
          <p:nvPr/>
        </p:nvSpPr>
        <p:spPr>
          <a:xfrm>
            <a:off x="9423889" y="2684584"/>
            <a:ext cx="1957754" cy="621323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33B78E3-B44F-ABC8-FE6C-F78861F3A4C3}"/>
              </a:ext>
            </a:extLst>
          </p:cNvPr>
          <p:cNvSpPr/>
          <p:nvPr/>
        </p:nvSpPr>
        <p:spPr>
          <a:xfrm>
            <a:off x="9416562" y="2497015"/>
            <a:ext cx="715107" cy="178777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55F5203-E495-7D55-ABF5-8070D01E9304}"/>
              </a:ext>
            </a:extLst>
          </p:cNvPr>
          <p:cNvSpPr/>
          <p:nvPr/>
        </p:nvSpPr>
        <p:spPr>
          <a:xfrm>
            <a:off x="9545515" y="3429000"/>
            <a:ext cx="1743808" cy="448408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8CDA94F-7313-2F3C-BC2A-D1E44416C80C}"/>
              </a:ext>
            </a:extLst>
          </p:cNvPr>
          <p:cNvSpPr/>
          <p:nvPr/>
        </p:nvSpPr>
        <p:spPr>
          <a:xfrm>
            <a:off x="9988062" y="3733800"/>
            <a:ext cx="386861" cy="480646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AC21CAA-8A29-6E59-2FF5-DCD04D0A6D3C}"/>
              </a:ext>
            </a:extLst>
          </p:cNvPr>
          <p:cNvSpPr/>
          <p:nvPr/>
        </p:nvSpPr>
        <p:spPr>
          <a:xfrm>
            <a:off x="9545514" y="3998280"/>
            <a:ext cx="964223" cy="252533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4B346E2-E2DB-F9C9-A070-8D56C8C8DD09}"/>
              </a:ext>
            </a:extLst>
          </p:cNvPr>
          <p:cNvSpPr txBox="1"/>
          <p:nvPr/>
        </p:nvSpPr>
        <p:spPr>
          <a:xfrm>
            <a:off x="2312983" y="6145163"/>
            <a:ext cx="398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Credits to the </a:t>
            </a:r>
            <a:r>
              <a:rPr lang="it-IT" dirty="0" err="1"/>
              <a:t>paper’s</a:t>
            </a:r>
            <a:r>
              <a:rPr lang="it-IT" dirty="0"/>
              <a:t> </a:t>
            </a:r>
            <a:r>
              <a:rPr lang="it-IT" dirty="0" err="1"/>
              <a:t>authors</a:t>
            </a:r>
            <a:r>
              <a:rPr lang="it-IT" dirty="0"/>
              <a:t> (</a:t>
            </a:r>
            <a:r>
              <a:rPr lang="it-IT" dirty="0" err="1"/>
              <a:t>edited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598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Reranking</a:t>
            </a:r>
            <a:r>
              <a:rPr lang="it-IT" dirty="0"/>
              <a:t> with global features - 6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217740"/>
            <a:ext cx="7547487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Now</a:t>
            </a:r>
            <a:r>
              <a:rPr lang="it-IT" sz="1800" dirty="0"/>
              <a:t> </a:t>
            </a:r>
            <a:r>
              <a:rPr lang="it-IT" sz="1800" dirty="0" err="1"/>
              <a:t>we</a:t>
            </a:r>
            <a:r>
              <a:rPr lang="it-IT" sz="1800" dirty="0"/>
              <a:t> are ready for the </a:t>
            </a:r>
            <a:r>
              <a:rPr lang="it-IT" sz="1800" dirty="0" err="1"/>
              <a:t>actual</a:t>
            </a:r>
            <a:r>
              <a:rPr lang="it-IT" sz="1800" dirty="0"/>
              <a:t> </a:t>
            </a:r>
            <a:r>
              <a:rPr lang="it-IT" sz="1800" dirty="0" err="1"/>
              <a:t>reranking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Two </a:t>
            </a:r>
            <a:r>
              <a:rPr lang="it-IT" sz="1800" dirty="0" err="1"/>
              <a:t>similarity</a:t>
            </a:r>
            <a:r>
              <a:rPr lang="it-IT" sz="1800" dirty="0"/>
              <a:t> scores are </a:t>
            </a:r>
            <a:r>
              <a:rPr lang="it-IT" sz="1800" dirty="0" err="1"/>
              <a:t>computed</a:t>
            </a:r>
            <a:endParaRPr lang="it-IT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Similarity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</a:t>
            </a:r>
            <a:r>
              <a:rPr lang="it-IT" sz="1800" dirty="0" err="1"/>
              <a:t>original</a:t>
            </a:r>
            <a:r>
              <a:rPr lang="it-IT" sz="1800" dirty="0"/>
              <a:t> query </a:t>
            </a:r>
            <a:r>
              <a:rPr lang="it-IT" sz="1800" dirty="0" err="1"/>
              <a:t>descriptor</a:t>
            </a:r>
            <a:r>
              <a:rPr lang="it-IT" sz="1800" dirty="0"/>
              <a:t> and </a:t>
            </a:r>
            <a:r>
              <a:rPr lang="it-IT" sz="1800" dirty="0" err="1"/>
              <a:t>refined</a:t>
            </a:r>
            <a:r>
              <a:rPr lang="it-IT" sz="1800" dirty="0"/>
              <a:t> global </a:t>
            </a:r>
            <a:r>
              <a:rPr lang="it-IT" sz="1800" dirty="0" err="1"/>
              <a:t>descriptor</a:t>
            </a:r>
            <a:r>
              <a:rPr lang="it-IT" sz="1800" dirty="0"/>
              <a:t> for </a:t>
            </a:r>
            <a:r>
              <a:rPr lang="it-IT" sz="1800" dirty="0" err="1"/>
              <a:t>each</a:t>
            </a:r>
            <a:r>
              <a:rPr lang="it-IT" sz="1800" dirty="0"/>
              <a:t> database image (</a:t>
            </a:r>
            <a:r>
              <a:rPr lang="it-IT" sz="1800" dirty="0" err="1"/>
              <a:t>g</a:t>
            </a:r>
            <a:r>
              <a:rPr lang="it-IT" sz="1050" dirty="0" err="1"/>
              <a:t>dr</a:t>
            </a:r>
            <a:r>
              <a:rPr lang="it-IT" sz="18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Similarity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the </a:t>
            </a:r>
            <a:r>
              <a:rPr lang="it-IT" sz="1800" dirty="0" err="1"/>
              <a:t>expanded</a:t>
            </a:r>
            <a:r>
              <a:rPr lang="it-IT" sz="1800" dirty="0"/>
              <a:t> query </a:t>
            </a:r>
            <a:r>
              <a:rPr lang="it-IT" sz="1800" dirty="0" err="1"/>
              <a:t>descriptor</a:t>
            </a:r>
            <a:r>
              <a:rPr lang="it-IT" sz="1800" dirty="0"/>
              <a:t> </a:t>
            </a:r>
            <a:r>
              <a:rPr lang="it-IT" sz="1800" dirty="0" err="1"/>
              <a:t>g</a:t>
            </a:r>
            <a:r>
              <a:rPr lang="it-IT" sz="1050" dirty="0" err="1"/>
              <a:t>qe</a:t>
            </a:r>
            <a:r>
              <a:rPr lang="it-IT" sz="1800" dirty="0"/>
              <a:t> and </a:t>
            </a:r>
            <a:r>
              <a:rPr lang="it-IT" sz="1800" dirty="0" err="1"/>
              <a:t>g</a:t>
            </a:r>
            <a:r>
              <a:rPr lang="it-IT" sz="1050" dirty="0" err="1"/>
              <a:t>dr</a:t>
            </a:r>
            <a:endParaRPr lang="it-IT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The </a:t>
            </a:r>
            <a:r>
              <a:rPr lang="it-IT" sz="1800" dirty="0" err="1"/>
              <a:t>two</a:t>
            </a:r>
            <a:r>
              <a:rPr lang="it-IT" sz="1800" dirty="0"/>
              <a:t> scores are </a:t>
            </a:r>
            <a:r>
              <a:rPr lang="it-IT" sz="1800" dirty="0" err="1"/>
              <a:t>averaged</a:t>
            </a:r>
            <a:r>
              <a:rPr lang="it-IT" sz="1800" dirty="0"/>
              <a:t> </a:t>
            </a:r>
            <a:r>
              <a:rPr lang="it-IT" sz="1800" dirty="0" err="1"/>
              <a:t>together</a:t>
            </a:r>
            <a:endParaRPr lang="it-IT" sz="18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26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6091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Reranking</a:t>
            </a:r>
            <a:r>
              <a:rPr lang="it-IT" dirty="0"/>
              <a:t> with global features - 7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27</a:t>
            </a:fld>
            <a:endParaRPr lang="it-IT" noProof="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4B346E2-E2DB-F9C9-A070-8D56C8C8DD09}"/>
              </a:ext>
            </a:extLst>
          </p:cNvPr>
          <p:cNvSpPr txBox="1"/>
          <p:nvPr/>
        </p:nvSpPr>
        <p:spPr>
          <a:xfrm>
            <a:off x="2312983" y="6145163"/>
            <a:ext cx="313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Credits to the </a:t>
            </a:r>
            <a:r>
              <a:rPr lang="it-IT" dirty="0" err="1"/>
              <a:t>paper’s</a:t>
            </a:r>
            <a:r>
              <a:rPr lang="it-IT" dirty="0"/>
              <a:t> </a:t>
            </a:r>
            <a:r>
              <a:rPr lang="it-IT" dirty="0" err="1"/>
              <a:t>authors</a:t>
            </a:r>
            <a:endParaRPr lang="it-IT" dirty="0"/>
          </a:p>
        </p:txBody>
      </p:sp>
      <p:pic>
        <p:nvPicPr>
          <p:cNvPr id="4" name="Immagine 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B81C21D6-47D8-5833-1712-5D9A910C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83" y="1739555"/>
            <a:ext cx="9441636" cy="44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5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5400" dirty="0" err="1"/>
              <a:t>Experiments</a:t>
            </a:r>
            <a:r>
              <a:rPr lang="it-IT" sz="5400" dirty="0"/>
              <a:t> and </a:t>
            </a:r>
            <a:r>
              <a:rPr lang="it-IT" sz="5400" dirty="0" err="1"/>
              <a:t>results</a:t>
            </a:r>
            <a:endParaRPr lang="it-IT" sz="54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28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6DD896-65B0-505A-EF0F-4F491DB15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334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Experiments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0CB69-2ED7-0988-CE33-8BE2C7C7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217740"/>
            <a:ext cx="7547487" cy="30908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The new </a:t>
            </a:r>
            <a:r>
              <a:rPr lang="it-IT" sz="1800" dirty="0" err="1"/>
              <a:t>paradigm</a:t>
            </a:r>
            <a:r>
              <a:rPr lang="it-IT" sz="1800" dirty="0"/>
              <a:t> </a:t>
            </a:r>
            <a:r>
              <a:rPr lang="it-IT" sz="1800" dirty="0" err="1"/>
              <a:t>compared</a:t>
            </a:r>
            <a:r>
              <a:rPr lang="it-IT" sz="1800" dirty="0"/>
              <a:t> with </a:t>
            </a:r>
            <a:r>
              <a:rPr lang="it-IT" sz="1800" dirty="0" err="1"/>
              <a:t>many</a:t>
            </a:r>
            <a:r>
              <a:rPr lang="it-IT" sz="1800" dirty="0"/>
              <a:t> </a:t>
            </a:r>
            <a:r>
              <a:rPr lang="it-IT" sz="1800" dirty="0" err="1"/>
              <a:t>architectures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Datasets: </a:t>
            </a:r>
            <a:r>
              <a:rPr lang="it-IT" sz="1800" dirty="0" err="1"/>
              <a:t>ROxford</a:t>
            </a:r>
            <a:r>
              <a:rPr lang="it-IT" sz="1800" dirty="0"/>
              <a:t> and </a:t>
            </a:r>
            <a:r>
              <a:rPr lang="it-IT" sz="1800" dirty="0" err="1"/>
              <a:t>RParis</a:t>
            </a:r>
            <a:endParaRPr lang="it-IT" sz="18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29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318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1" y="4474520"/>
            <a:ext cx="5860026" cy="1122202"/>
          </a:xfrm>
        </p:spPr>
        <p:txBody>
          <a:bodyPr rtlCol="0"/>
          <a:lstStyle/>
          <a:p>
            <a:pPr rtl="0"/>
            <a:r>
              <a:rPr lang="en-US" sz="3200" dirty="0"/>
              <a:t>Global Features are All You Need for Image Retrieval and Reranking</a:t>
            </a: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4699" y="5596722"/>
            <a:ext cx="4941770" cy="85220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it-IT" dirty="0" err="1"/>
              <a:t>Shihao</a:t>
            </a:r>
            <a:r>
              <a:rPr lang="it-IT" dirty="0"/>
              <a:t> </a:t>
            </a:r>
            <a:r>
              <a:rPr lang="it-IT" dirty="0" err="1"/>
              <a:t>Shao</a:t>
            </a:r>
            <a:r>
              <a:rPr lang="it-IT" dirty="0"/>
              <a:t>, Kaifeng Chen, </a:t>
            </a:r>
            <a:r>
              <a:rPr lang="it-IT" dirty="0" err="1"/>
              <a:t>Arjun</a:t>
            </a:r>
            <a:r>
              <a:rPr lang="it-IT" dirty="0"/>
              <a:t> </a:t>
            </a:r>
            <a:r>
              <a:rPr lang="it-IT" dirty="0" err="1"/>
              <a:t>Karpur</a:t>
            </a:r>
            <a:r>
              <a:rPr lang="it-IT" dirty="0"/>
              <a:t>, </a:t>
            </a:r>
            <a:r>
              <a:rPr lang="it-IT" dirty="0" err="1"/>
              <a:t>Qinghua</a:t>
            </a:r>
            <a:r>
              <a:rPr lang="it-IT" dirty="0"/>
              <a:t> Cui, </a:t>
            </a:r>
            <a:r>
              <a:rPr lang="it-IT" dirty="0" err="1"/>
              <a:t>Andrè</a:t>
            </a:r>
            <a:r>
              <a:rPr lang="it-IT" dirty="0"/>
              <a:t> Araujo, </a:t>
            </a:r>
            <a:r>
              <a:rPr lang="it-IT" dirty="0" err="1"/>
              <a:t>Bingyi</a:t>
            </a:r>
            <a:r>
              <a:rPr lang="it-IT" dirty="0"/>
              <a:t> Cao, ICCV, 2023</a:t>
            </a:r>
          </a:p>
          <a:p>
            <a:pPr rtl="0"/>
            <a:r>
              <a:rPr lang="it-IT" dirty="0" err="1"/>
              <a:t>Presented</a:t>
            </a:r>
            <a:r>
              <a:rPr lang="it-IT" dirty="0"/>
              <a:t> by: Filippo Momentè (20246132)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30</a:t>
            </a:fld>
            <a:endParaRPr lang="it-IT" noProof="0"/>
          </a:p>
        </p:txBody>
      </p:sp>
      <p:pic>
        <p:nvPicPr>
          <p:cNvPr id="10" name="Segnaposto contenuto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AE84ED06-9D73-EDE4-ECB2-4E7581C5B9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70542" y="1897700"/>
            <a:ext cx="7711658" cy="3507970"/>
          </a:xfrm>
        </p:spPr>
      </p:pic>
    </p:spTree>
    <p:extLst>
      <p:ext uri="{BB962C8B-B14F-4D97-AF65-F5344CB8AC3E}">
        <p14:creationId xmlns:p14="http://schemas.microsoft.com/office/powerpoint/2010/main" val="367172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Ablation</a:t>
            </a:r>
            <a:r>
              <a:rPr lang="it-IT" dirty="0"/>
              <a:t> study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31</a:t>
            </a:fld>
            <a:endParaRPr lang="it-IT" noProof="0"/>
          </a:p>
        </p:txBody>
      </p:sp>
      <p:pic>
        <p:nvPicPr>
          <p:cNvPr id="7" name="Segnaposto contenuto 6" descr="Immagine che contiene testo, Carattere, linea, numero&#10;&#10;Descrizione generata automaticamente">
            <a:extLst>
              <a:ext uri="{FF2B5EF4-FFF2-40B4-BE49-F238E27FC236}">
                <a16:creationId xmlns:a16="http://schemas.microsoft.com/office/drawing/2014/main" id="{AE0EAA2D-3F1E-7982-D862-65CC89AEB6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88338" y="2217740"/>
            <a:ext cx="9333102" cy="2067381"/>
          </a:xfrm>
        </p:spPr>
      </p:pic>
    </p:spTree>
    <p:extLst>
      <p:ext uri="{BB962C8B-B14F-4D97-AF65-F5344CB8AC3E}">
        <p14:creationId xmlns:p14="http://schemas.microsoft.com/office/powerpoint/2010/main" val="1784112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Computational</a:t>
            </a:r>
            <a:r>
              <a:rPr lang="it-IT" dirty="0"/>
              <a:t> costs </a:t>
            </a:r>
            <a:r>
              <a:rPr lang="it-IT" dirty="0" err="1"/>
              <a:t>improvements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32</a:t>
            </a:fld>
            <a:endParaRPr lang="it-IT" noProof="0"/>
          </a:p>
        </p:txBody>
      </p:sp>
      <p:pic>
        <p:nvPicPr>
          <p:cNvPr id="7" name="Segnaposto contenuto 6" descr="Immagine che contiene testo, Carattere, numero, linea&#10;&#10;Descrizione generata automaticamente">
            <a:extLst>
              <a:ext uri="{FF2B5EF4-FFF2-40B4-BE49-F238E27FC236}">
                <a16:creationId xmlns:a16="http://schemas.microsoft.com/office/drawing/2014/main" id="{1EDAA958-7A22-B9B5-91F9-B071BF055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97334" y="2166153"/>
            <a:ext cx="8694420" cy="2120891"/>
          </a:xfrm>
        </p:spPr>
      </p:pic>
    </p:spTree>
    <p:extLst>
      <p:ext uri="{BB962C8B-B14F-4D97-AF65-F5344CB8AC3E}">
        <p14:creationId xmlns:p14="http://schemas.microsoft.com/office/powerpoint/2010/main" val="2216265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Some qualitative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33</a:t>
            </a:fld>
            <a:endParaRPr lang="it-IT" noProof="0" dirty="0"/>
          </a:p>
        </p:txBody>
      </p:sp>
      <p:pic>
        <p:nvPicPr>
          <p:cNvPr id="7" name="Segnaposto contenuto 6" descr="Immagine che contiene testo, collage, schermata&#10;&#10;Descrizione generata automaticamente">
            <a:extLst>
              <a:ext uri="{FF2B5EF4-FFF2-40B4-BE49-F238E27FC236}">
                <a16:creationId xmlns:a16="http://schemas.microsoft.com/office/drawing/2014/main" id="{A2A9F86E-FD55-4D16-5990-FBC586B3E2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3700" y="1962789"/>
            <a:ext cx="8189942" cy="4174486"/>
          </a:xfrm>
        </p:spPr>
      </p:pic>
    </p:spTree>
    <p:extLst>
      <p:ext uri="{BB962C8B-B14F-4D97-AF65-F5344CB8AC3E}">
        <p14:creationId xmlns:p14="http://schemas.microsoft.com/office/powerpoint/2010/main" val="3657449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>
            <a:normAutofit/>
          </a:bodyPr>
          <a:lstStyle/>
          <a:p>
            <a:pPr rtl="0"/>
            <a:r>
              <a:rPr lang="it-IT" sz="5400" dirty="0" err="1"/>
              <a:t>Conclusion</a:t>
            </a:r>
            <a:endParaRPr lang="it-IT" sz="54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34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6DD896-65B0-505A-EF0F-4F491DB15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994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limitations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35</a:t>
            </a:fld>
            <a:endParaRPr lang="it-IT" noProof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377075-E7EC-D0BE-17B3-165E617D0AD5}"/>
              </a:ext>
            </a:extLst>
          </p:cNvPr>
          <p:cNvSpPr txBox="1"/>
          <p:nvPr/>
        </p:nvSpPr>
        <p:spPr>
          <a:xfrm>
            <a:off x="2621280" y="2377440"/>
            <a:ext cx="92920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interpretability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likely</a:t>
            </a:r>
            <a:r>
              <a:rPr lang="it-IT" dirty="0"/>
              <a:t> </a:t>
            </a:r>
            <a:r>
              <a:rPr lang="it-IT" dirty="0" err="1"/>
              <a:t>worse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previous</a:t>
            </a:r>
            <a:r>
              <a:rPr lang="it-IT" dirty="0"/>
              <a:t>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couldn’t</a:t>
            </a:r>
            <a:r>
              <a:rPr lang="it-IT" dirty="0"/>
              <a:t> solve the </a:t>
            </a:r>
            <a:r>
              <a:rPr lang="it-IT" dirty="0" err="1"/>
              <a:t>fact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p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further</a:t>
            </a:r>
            <a:r>
              <a:rPr lang="it-IT" dirty="0"/>
              <a:t> from the </a:t>
            </a:r>
            <a:r>
              <a:rPr lang="it-IT" dirty="0" err="1"/>
              <a:t>optimal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 for </a:t>
            </a:r>
            <a:r>
              <a:rPr lang="it-IT" dirty="0" err="1"/>
              <a:t>GeM</a:t>
            </a:r>
            <a:r>
              <a:rPr lang="it-IT" dirty="0"/>
              <a:t> over </a:t>
            </a:r>
            <a:br>
              <a:rPr lang="it-IT" dirty="0"/>
            </a:br>
            <a:r>
              <a:rPr lang="it-IT" dirty="0"/>
              <a:t>the </a:t>
            </a:r>
            <a:r>
              <a:rPr lang="it-IT" dirty="0" err="1"/>
              <a:t>course</a:t>
            </a:r>
            <a:r>
              <a:rPr lang="it-IT" dirty="0"/>
              <a:t> of training. </a:t>
            </a:r>
            <a:r>
              <a:rPr lang="it-IT" dirty="0" err="1"/>
              <a:t>They</a:t>
            </a:r>
            <a:r>
              <a:rPr lang="it-IT" dirty="0"/>
              <a:t> just </a:t>
            </a:r>
            <a:r>
              <a:rPr lang="it-IT" dirty="0" err="1"/>
              <a:t>find</a:t>
            </a:r>
            <a:r>
              <a:rPr lang="it-IT" dirty="0"/>
              <a:t> the best p for </a:t>
            </a:r>
            <a:r>
              <a:rPr lang="it-IT" dirty="0" err="1"/>
              <a:t>inference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Finding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likely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efficient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clear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optimal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 or just a </a:t>
            </a:r>
            <a:r>
              <a:rPr lang="it-IT" dirty="0" err="1"/>
              <a:t>better</a:t>
            </a:r>
            <a:r>
              <a:rPr lang="it-IT" dirty="0"/>
              <a:t>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385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recap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36</a:t>
            </a:fld>
            <a:endParaRPr lang="it-IT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F21C57-E17E-DB77-2A1C-276C165C0756}"/>
              </a:ext>
            </a:extLst>
          </p:cNvPr>
          <p:cNvSpPr txBox="1"/>
          <p:nvPr/>
        </p:nvSpPr>
        <p:spPr>
          <a:xfrm>
            <a:off x="2933700" y="2217740"/>
            <a:ext cx="924439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Goal: building a fast and </a:t>
            </a:r>
            <a:r>
              <a:rPr lang="it-IT" dirty="0" err="1"/>
              <a:t>efficient</a:t>
            </a:r>
            <a:r>
              <a:rPr lang="it-IT" dirty="0"/>
              <a:t> </a:t>
            </a:r>
            <a:r>
              <a:rPr lang="it-IT" dirty="0" err="1"/>
              <a:t>reranker</a:t>
            </a:r>
            <a:r>
              <a:rPr lang="it-IT" dirty="0"/>
              <a:t> for Image </a:t>
            </a:r>
            <a:r>
              <a:rPr lang="it-IT" dirty="0" err="1"/>
              <a:t>Retrieval</a:t>
            </a:r>
            <a:r>
              <a:rPr lang="it-IT" dirty="0"/>
              <a:t>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How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did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: by </a:t>
            </a:r>
            <a:r>
              <a:rPr lang="it-IT" dirty="0" err="1"/>
              <a:t>exploiting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global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a single </a:t>
            </a:r>
            <a:r>
              <a:rPr lang="it-IT" dirty="0" err="1"/>
              <a:t>descriptor</a:t>
            </a:r>
            <a:r>
              <a:rPr lang="it-IT" dirty="0"/>
              <a:t> for the </a:t>
            </a:r>
            <a:r>
              <a:rPr lang="it-IT" dirty="0" err="1"/>
              <a:t>expanded</a:t>
            </a:r>
            <a:r>
              <a:rPr lang="it-IT" dirty="0"/>
              <a:t> query and for </a:t>
            </a:r>
            <a:r>
              <a:rPr lang="it-IT" dirty="0" err="1"/>
              <a:t>each</a:t>
            </a:r>
            <a:r>
              <a:rPr lang="it-IT" dirty="0"/>
              <a:t> top-M </a:t>
            </a:r>
            <a:r>
              <a:rPr lang="it-IT" dirty="0" err="1"/>
              <a:t>most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similar</a:t>
            </a:r>
            <a:r>
              <a:rPr lang="it-IT" dirty="0"/>
              <a:t> image to the query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pooling strategies to </a:t>
            </a:r>
            <a:r>
              <a:rPr lang="it-IT" dirty="0" err="1"/>
              <a:t>achieve</a:t>
            </a:r>
            <a:r>
              <a:rPr lang="it-IT" dirty="0"/>
              <a:t> </a:t>
            </a:r>
            <a:r>
              <a:rPr lang="it-IT" dirty="0" err="1"/>
              <a:t>that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Secondary</a:t>
            </a:r>
            <a:r>
              <a:rPr lang="it-IT" dirty="0"/>
              <a:t> goal: </a:t>
            </a:r>
            <a:r>
              <a:rPr lang="it-IT" dirty="0" err="1"/>
              <a:t>improving</a:t>
            </a:r>
            <a:r>
              <a:rPr lang="it-IT" dirty="0"/>
              <a:t> global feature </a:t>
            </a:r>
            <a:r>
              <a:rPr lang="it-IT" dirty="0" err="1"/>
              <a:t>extraction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modified</a:t>
            </a:r>
            <a:r>
              <a:rPr lang="it-IT" dirty="0"/>
              <a:t> </a:t>
            </a:r>
            <a:r>
              <a:rPr lang="it-IT" dirty="0" err="1"/>
              <a:t>GeM</a:t>
            </a:r>
            <a:r>
              <a:rPr lang="it-IT" dirty="0"/>
              <a:t> to make </a:t>
            </a:r>
            <a:r>
              <a:rPr lang="it-IT" dirty="0" err="1"/>
              <a:t>combination</a:t>
            </a:r>
            <a:r>
              <a:rPr lang="it-IT" dirty="0"/>
              <a:t> with </a:t>
            </a:r>
            <a:r>
              <a:rPr lang="it-IT" dirty="0" err="1"/>
              <a:t>ArcFace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</a:t>
            </a:r>
            <a:r>
              <a:rPr lang="it-IT" dirty="0" err="1"/>
              <a:t>optimal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Additionally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build </a:t>
            </a:r>
            <a:r>
              <a:rPr lang="it-IT" dirty="0" err="1"/>
              <a:t>poolers</a:t>
            </a:r>
            <a:r>
              <a:rPr lang="it-IT" dirty="0"/>
              <a:t> </a:t>
            </a:r>
            <a:r>
              <a:rPr lang="it-IT" dirty="0" err="1"/>
              <a:t>focusing</a:t>
            </a:r>
            <a:r>
              <a:rPr lang="it-IT" dirty="0"/>
              <a:t> on </a:t>
            </a:r>
            <a:r>
              <a:rPr lang="it-IT" dirty="0" err="1"/>
              <a:t>regional</a:t>
            </a:r>
            <a:r>
              <a:rPr lang="it-IT" dirty="0"/>
              <a:t> features and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worked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scales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Results</a:t>
            </a:r>
            <a:r>
              <a:rPr lang="it-IT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a new </a:t>
            </a:r>
            <a:r>
              <a:rPr lang="it-IT" dirty="0" err="1"/>
              <a:t>SoTA</a:t>
            </a:r>
            <a:r>
              <a:rPr lang="it-IT" dirty="0"/>
              <a:t> and </a:t>
            </a:r>
            <a:r>
              <a:rPr lang="it-IT" dirty="0" err="1"/>
              <a:t>truly</a:t>
            </a:r>
            <a:r>
              <a:rPr lang="it-IT" dirty="0"/>
              <a:t> impressive </a:t>
            </a:r>
            <a:r>
              <a:rPr lang="it-IT" dirty="0" err="1"/>
              <a:t>reduction</a:t>
            </a:r>
            <a:r>
              <a:rPr lang="it-IT" dirty="0"/>
              <a:t> of </a:t>
            </a:r>
            <a:r>
              <a:rPr lang="it-IT" dirty="0" err="1"/>
              <a:t>computational</a:t>
            </a:r>
            <a:r>
              <a:rPr lang="it-IT" dirty="0"/>
              <a:t> costs</a:t>
            </a:r>
          </a:p>
        </p:txBody>
      </p:sp>
    </p:spTree>
    <p:extLst>
      <p:ext uri="{BB962C8B-B14F-4D97-AF65-F5344CB8AC3E}">
        <p14:creationId xmlns:p14="http://schemas.microsoft.com/office/powerpoint/2010/main" val="53956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93FAC-411E-5A4C-FD10-DD74785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Quiz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3271C3-18D6-8819-CF6A-4FBCC4C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37</a:t>
            </a:fld>
            <a:endParaRPr lang="it-IT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F21C57-E17E-DB77-2A1C-276C165C0756}"/>
              </a:ext>
            </a:extLst>
          </p:cNvPr>
          <p:cNvSpPr txBox="1"/>
          <p:nvPr/>
        </p:nvSpPr>
        <p:spPr>
          <a:xfrm>
            <a:off x="2933700" y="2217740"/>
            <a:ext cx="90337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prompted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to </a:t>
            </a:r>
            <a:r>
              <a:rPr lang="it-IT" dirty="0" err="1"/>
              <a:t>revisit</a:t>
            </a:r>
            <a:r>
              <a:rPr lang="it-IT" dirty="0"/>
              <a:t> the </a:t>
            </a:r>
            <a:r>
              <a:rPr lang="it-IT" dirty="0" err="1"/>
              <a:t>GeM</a:t>
            </a:r>
            <a:r>
              <a:rPr lang="it-IT" dirty="0"/>
              <a:t> pooling </a:t>
            </a:r>
            <a:r>
              <a:rPr lang="it-IT" dirty="0" err="1"/>
              <a:t>layer</a:t>
            </a:r>
            <a:r>
              <a:rPr lang="it-IT" dirty="0"/>
              <a:t> for global feature </a:t>
            </a:r>
            <a:r>
              <a:rPr lang="it-IT" dirty="0" err="1"/>
              <a:t>extraction</a:t>
            </a:r>
            <a:r>
              <a:rPr lang="it-IT" dirty="0"/>
              <a:t> ?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wanted</a:t>
            </a:r>
            <a:r>
              <a:rPr lang="it-IT" dirty="0"/>
              <a:t> to speed up global feature </a:t>
            </a:r>
            <a:r>
              <a:rPr lang="it-IT" dirty="0" err="1"/>
              <a:t>extraction</a:t>
            </a:r>
            <a:endParaRPr lang="it-IT" dirty="0"/>
          </a:p>
          <a:p>
            <a:pPr marL="800100" lvl="1" indent="-342900">
              <a:buFont typeface="+mj-lt"/>
              <a:buAutoNum type="arabicPeriod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learned</a:t>
            </a:r>
            <a:r>
              <a:rPr lang="it-IT" dirty="0"/>
              <a:t> p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suboptimal</a:t>
            </a:r>
            <a:endParaRPr lang="it-IT" dirty="0"/>
          </a:p>
          <a:p>
            <a:pPr marL="800100" lvl="1" indent="-342900">
              <a:buFont typeface="+mj-lt"/>
              <a:buAutoNum type="arabicPeriod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realized</a:t>
            </a:r>
            <a:r>
              <a:rPr lang="it-IT" dirty="0"/>
              <a:t> </a:t>
            </a:r>
            <a:r>
              <a:rPr lang="it-IT" dirty="0" err="1"/>
              <a:t>GeM</a:t>
            </a:r>
            <a:r>
              <a:rPr lang="it-IT" dirty="0"/>
              <a:t> pooling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really</a:t>
            </a:r>
            <a:r>
              <a:rPr lang="it-IT" dirty="0"/>
              <a:t> a </a:t>
            </a:r>
            <a:r>
              <a:rPr lang="it-IT" dirty="0" err="1"/>
              <a:t>generalization</a:t>
            </a:r>
            <a:r>
              <a:rPr lang="it-IT" dirty="0"/>
              <a:t> of </a:t>
            </a:r>
            <a:r>
              <a:rPr lang="it-IT" dirty="0" err="1"/>
              <a:t>Avg</a:t>
            </a:r>
            <a:r>
              <a:rPr lang="it-IT" dirty="0"/>
              <a:t> and Max Pooling in some </a:t>
            </a:r>
            <a:r>
              <a:rPr lang="it-IT" dirty="0" err="1"/>
              <a:t>cases</a:t>
            </a:r>
            <a:r>
              <a:rPr lang="it-IT" dirty="0"/>
              <a:t> and </a:t>
            </a:r>
            <a:r>
              <a:rPr lang="it-IT" dirty="0" err="1"/>
              <a:t>wanted</a:t>
            </a:r>
            <a:r>
              <a:rPr lang="it-IT" dirty="0"/>
              <a:t> to fix </a:t>
            </a:r>
            <a:r>
              <a:rPr lang="it-IT" dirty="0" err="1"/>
              <a:t>that</a:t>
            </a:r>
            <a:endParaRPr lang="it-IT" dirty="0"/>
          </a:p>
          <a:p>
            <a:pPr marL="800100" lvl="1" indent="-342900">
              <a:buFont typeface="+mj-lt"/>
              <a:buAutoNum type="arabicPeriod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wanted</a:t>
            </a:r>
            <a:r>
              <a:rPr lang="it-IT" dirty="0"/>
              <a:t> to </a:t>
            </a:r>
            <a:r>
              <a:rPr lang="it-IT" dirty="0" err="1"/>
              <a:t>adapt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for </a:t>
            </a:r>
            <a:r>
              <a:rPr lang="it-IT" dirty="0" err="1"/>
              <a:t>local</a:t>
            </a:r>
            <a:r>
              <a:rPr lang="it-IT" dirty="0"/>
              <a:t> feature </a:t>
            </a:r>
            <a:r>
              <a:rPr lang="it-IT" dirty="0" err="1"/>
              <a:t>extraction</a:t>
            </a:r>
            <a:endParaRPr lang="it-IT" dirty="0"/>
          </a:p>
          <a:p>
            <a:pPr marL="800100" lvl="1" indent="-342900">
              <a:buFont typeface="+mj-lt"/>
              <a:buAutoNum type="arabicPeriod"/>
            </a:pPr>
            <a:endParaRPr lang="it-IT" dirty="0"/>
          </a:p>
          <a:p>
            <a:pPr lvl="1"/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Which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operations</a:t>
            </a:r>
            <a:r>
              <a:rPr lang="it-IT" dirty="0"/>
              <a:t> </a:t>
            </a:r>
            <a:r>
              <a:rPr lang="it-IT" dirty="0" err="1"/>
              <a:t>did</a:t>
            </a:r>
            <a:r>
              <a:rPr lang="it-IT" dirty="0"/>
              <a:t> </a:t>
            </a:r>
            <a:r>
              <a:rPr lang="it-IT" b="1" dirty="0" err="1"/>
              <a:t>not</a:t>
            </a:r>
            <a:r>
              <a:rPr lang="it-IT" dirty="0"/>
              <a:t> </a:t>
            </a:r>
            <a:r>
              <a:rPr lang="it-IT" dirty="0" err="1"/>
              <a:t>occur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SuperGlobal</a:t>
            </a:r>
            <a:r>
              <a:rPr lang="it-IT" dirty="0"/>
              <a:t> </a:t>
            </a:r>
            <a:r>
              <a:rPr lang="it-IT" dirty="0" err="1"/>
              <a:t>Reranking</a:t>
            </a:r>
            <a:r>
              <a:rPr lang="it-IT" dirty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err="1"/>
              <a:t>Weighted</a:t>
            </a:r>
            <a:r>
              <a:rPr lang="it-IT" dirty="0"/>
              <a:t> </a:t>
            </a:r>
            <a:r>
              <a:rPr lang="it-IT" dirty="0" err="1"/>
              <a:t>average</a:t>
            </a:r>
            <a:r>
              <a:rPr lang="it-IT" dirty="0"/>
              <a:t> pooling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Top-k </a:t>
            </a:r>
            <a:r>
              <a:rPr lang="it-IT" dirty="0" err="1"/>
              <a:t>nearest</a:t>
            </a:r>
            <a:r>
              <a:rPr lang="it-IT" dirty="0"/>
              <a:t> </a:t>
            </a:r>
            <a:r>
              <a:rPr lang="it-IT" dirty="0" err="1"/>
              <a:t>neighbour</a:t>
            </a:r>
            <a:r>
              <a:rPr lang="it-IT" dirty="0"/>
              <a:t> </a:t>
            </a:r>
            <a:r>
              <a:rPr lang="it-IT" dirty="0" err="1"/>
              <a:t>computation</a:t>
            </a:r>
            <a:r>
              <a:rPr lang="it-IT" dirty="0"/>
              <a:t> of the </a:t>
            </a:r>
            <a:r>
              <a:rPr lang="it-IT" dirty="0" err="1"/>
              <a:t>refined</a:t>
            </a:r>
            <a:r>
              <a:rPr lang="it-IT" dirty="0"/>
              <a:t> M-image </a:t>
            </a:r>
            <a:r>
              <a:rPr lang="it-IT" dirty="0" err="1"/>
              <a:t>descriptors</a:t>
            </a:r>
            <a:endParaRPr lang="it-IT" dirty="0"/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Scale-</a:t>
            </a:r>
            <a:r>
              <a:rPr lang="it-IT" dirty="0" err="1"/>
              <a:t>GeM</a:t>
            </a:r>
            <a:r>
              <a:rPr lang="it-IT" dirty="0"/>
              <a:t> Pooling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Max Pooling</a:t>
            </a:r>
          </a:p>
        </p:txBody>
      </p:sp>
    </p:spTree>
    <p:extLst>
      <p:ext uri="{BB962C8B-B14F-4D97-AF65-F5344CB8AC3E}">
        <p14:creationId xmlns:p14="http://schemas.microsoft.com/office/powerpoint/2010/main" val="943054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7444" y="1904265"/>
            <a:ext cx="8116355" cy="1524735"/>
          </a:xfrm>
        </p:spPr>
        <p:txBody>
          <a:bodyPr rtlCol="0"/>
          <a:lstStyle/>
          <a:p>
            <a:pPr rtl="0"/>
            <a:r>
              <a:rPr lang="it-IT" sz="6000" cap="none" dirty="0">
                <a:latin typeface="+mn-lt"/>
              </a:rPr>
              <a:t>Thank </a:t>
            </a:r>
            <a:r>
              <a:rPr lang="it-IT" sz="6000" cap="none" dirty="0" err="1">
                <a:latin typeface="+mn-lt"/>
              </a:rPr>
              <a:t>you</a:t>
            </a:r>
            <a:r>
              <a:rPr lang="it-IT" sz="6000" cap="none" dirty="0">
                <a:latin typeface="+mn-lt"/>
              </a:rPr>
              <a:t>!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5400" dirty="0" err="1"/>
              <a:t>Introduction</a:t>
            </a:r>
            <a:r>
              <a:rPr lang="it-IT" sz="5400" dirty="0"/>
              <a:t> &amp; PROBLEM FORMULATION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230" y="3090862"/>
            <a:ext cx="5111750" cy="1525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it-IT" sz="2000" noProof="1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it-IT" dirty="0"/>
              <a:t>The </a:t>
            </a:r>
            <a:r>
              <a:rPr lang="it-IT" dirty="0" err="1"/>
              <a:t>typical</a:t>
            </a:r>
            <a:r>
              <a:rPr lang="it-IT" dirty="0"/>
              <a:t> Image </a:t>
            </a:r>
            <a:r>
              <a:rPr lang="it-IT" dirty="0" err="1"/>
              <a:t>retrieval</a:t>
            </a:r>
            <a:r>
              <a:rPr lang="it-IT" dirty="0"/>
              <a:t> pipeline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53265" y="1959583"/>
            <a:ext cx="4021393" cy="2458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Typically, composed by a global feature extractor + reranker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Traditionally, the reranker is based on local features and matching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Very computationally expensive!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it-IT" smtClean="0"/>
              <a:pPr rtl="0">
                <a:spcAft>
                  <a:spcPts val="600"/>
                </a:spcAft>
              </a:pPr>
              <a:t>5</a:t>
            </a:fld>
            <a:endParaRPr lang="it-IT"/>
          </a:p>
        </p:txBody>
      </p:sp>
      <p:pic>
        <p:nvPicPr>
          <p:cNvPr id="10" name="Immagine 9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id="{A5BD4C65-BAEB-C5CE-0F4D-D98C77A1A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436" y="1928382"/>
            <a:ext cx="5116882" cy="21645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FB1DA19-8C66-ECE9-9489-9960A4342F06}"/>
              </a:ext>
            </a:extLst>
          </p:cNvPr>
          <p:cNvSpPr txBox="1"/>
          <p:nvPr/>
        </p:nvSpPr>
        <p:spPr>
          <a:xfrm>
            <a:off x="6312436" y="4233535"/>
            <a:ext cx="5116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Architecture in the </a:t>
            </a:r>
            <a:r>
              <a:rPr lang="it-IT" dirty="0" err="1"/>
              <a:t>example</a:t>
            </a:r>
            <a:r>
              <a:rPr lang="it-IT" dirty="0"/>
              <a:t>: DELG (Image credits: Cao et al. 2020)</a:t>
            </a:r>
          </a:p>
        </p:txBody>
      </p:sp>
    </p:spTree>
    <p:extLst>
      <p:ext uri="{BB962C8B-B14F-4D97-AF65-F5344CB8AC3E}">
        <p14:creationId xmlns:p14="http://schemas.microsoft.com/office/powerpoint/2010/main" val="105740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31506"/>
            <a:ext cx="8421688" cy="1325563"/>
          </a:xfrm>
        </p:spPr>
        <p:txBody>
          <a:bodyPr rtlCol="0"/>
          <a:lstStyle/>
          <a:p>
            <a:pPr rtl="0"/>
            <a:r>
              <a:rPr lang="it-IT" dirty="0" err="1"/>
              <a:t>Overcoming</a:t>
            </a:r>
            <a:r>
              <a:rPr lang="it-IT" dirty="0"/>
              <a:t> the </a:t>
            </a:r>
            <a:r>
              <a:rPr lang="it-IT" dirty="0" err="1"/>
              <a:t>need</a:t>
            </a:r>
            <a:r>
              <a:rPr lang="it-IT" dirty="0"/>
              <a:t> for </a:t>
            </a:r>
            <a:r>
              <a:rPr lang="it-IT" dirty="0" err="1"/>
              <a:t>geometric</a:t>
            </a:r>
            <a:r>
              <a:rPr lang="it-IT" dirty="0"/>
              <a:t> </a:t>
            </a:r>
            <a:r>
              <a:rPr lang="it-IT" dirty="0" err="1"/>
              <a:t>verification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3265" y="1959583"/>
            <a:ext cx="8160774" cy="24586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Works aiming to substitute Geometric Verification (GV) have been multiplicating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Two relevant works: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Instance-level Image Retrieval using Reranking Transformers</a:t>
            </a:r>
            <a:r>
              <a:rPr lang="it-IT" sz="1600" noProof="1"/>
              <a:t> (Tan et al.,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Correlation</a:t>
            </a:r>
            <a:r>
              <a:rPr lang="it-IT" sz="1600" dirty="0"/>
              <a:t> </a:t>
            </a:r>
            <a:r>
              <a:rPr lang="it-IT" sz="1600" dirty="0" err="1"/>
              <a:t>Verification</a:t>
            </a:r>
            <a:r>
              <a:rPr lang="it-IT" sz="1600" dirty="0"/>
              <a:t> for Image </a:t>
            </a:r>
            <a:r>
              <a:rPr lang="it-IT" sz="1600" dirty="0" err="1"/>
              <a:t>Retrieval</a:t>
            </a:r>
            <a:r>
              <a:rPr lang="it-IT" sz="1600" dirty="0"/>
              <a:t> (Lee et al., 2022)</a:t>
            </a:r>
            <a:endParaRPr lang="it-IT" sz="1600" noProof="1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91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31506"/>
            <a:ext cx="8421688" cy="1325563"/>
          </a:xfrm>
        </p:spPr>
        <p:txBody>
          <a:bodyPr rtlCol="0"/>
          <a:lstStyle/>
          <a:p>
            <a:pPr rtl="0"/>
            <a:r>
              <a:rPr lang="it-IT" dirty="0" err="1"/>
              <a:t>Instance-level</a:t>
            </a:r>
            <a:r>
              <a:rPr lang="it-IT" dirty="0"/>
              <a:t> Image </a:t>
            </a:r>
            <a:r>
              <a:rPr lang="it-IT" dirty="0" err="1"/>
              <a:t>Retrieval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Reranking</a:t>
            </a:r>
            <a:r>
              <a:rPr lang="it-IT" dirty="0"/>
              <a:t> Transformers </a:t>
            </a:r>
            <a:br>
              <a:rPr lang="it-IT" dirty="0"/>
            </a:br>
            <a:r>
              <a:rPr lang="it-IT" dirty="0"/>
              <a:t>(Tan et al., 2022)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5613" y="2257069"/>
            <a:ext cx="6594987" cy="24586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Here, Geometric Verification substituted by Reranking Transformers (RRT)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A specific Deep Architecture trained for reranking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noProof="1"/>
              <a:t>It outputs a similarity score between images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noProof="1"/>
              <a:t>Despite outperforming GV while using fewer descriptors, it is still quite expensive memory-wise (half of GV while using DELG)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noProof="1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7</a:t>
            </a:fld>
            <a:endParaRPr lang="it-IT"/>
          </a:p>
        </p:txBody>
      </p:sp>
      <p:pic>
        <p:nvPicPr>
          <p:cNvPr id="7" name="Immagine 6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DAA7561A-E571-A14B-EBA2-44F1B5B5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903" y="2257069"/>
            <a:ext cx="3112968" cy="214931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BE51C7-72C5-670C-95FE-924A21CA2471}"/>
              </a:ext>
            </a:extLst>
          </p:cNvPr>
          <p:cNvSpPr txBox="1"/>
          <p:nvPr/>
        </p:nvSpPr>
        <p:spPr>
          <a:xfrm>
            <a:off x="8619903" y="4531021"/>
            <a:ext cx="313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Credits to the </a:t>
            </a:r>
            <a:r>
              <a:rPr lang="it-IT" dirty="0" err="1"/>
              <a:t>paper’s</a:t>
            </a:r>
            <a:r>
              <a:rPr lang="it-IT" dirty="0"/>
              <a:t> </a:t>
            </a:r>
            <a:r>
              <a:rPr lang="it-IT" dirty="0" err="1"/>
              <a:t>authors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31506"/>
            <a:ext cx="8421688" cy="1325563"/>
          </a:xfrm>
        </p:spPr>
        <p:txBody>
          <a:bodyPr rtlCol="0"/>
          <a:lstStyle/>
          <a:p>
            <a:pPr rtl="0"/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Verification</a:t>
            </a:r>
            <a:r>
              <a:rPr lang="fr-FR" dirty="0"/>
              <a:t> for Image </a:t>
            </a:r>
            <a:r>
              <a:rPr lang="fr-FR" dirty="0" err="1"/>
              <a:t>Retrieval</a:t>
            </a:r>
            <a:r>
              <a:rPr lang="fr-FR" dirty="0"/>
              <a:t> (Lee et al., 2022)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9800" y="2257069"/>
            <a:ext cx="9621528" cy="21207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GV substituted by a Deep Neural Network based on stacks of 4D convolutional layers (CVNet-Rerank)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Pyramidal structure for multi-scale inference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1"/>
              <a:t>Compared to RRT, much less memory required, but around 5 times slower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EF84B5-C2AC-4132-3D23-42145230829C}"/>
              </a:ext>
            </a:extLst>
          </p:cNvPr>
          <p:cNvSpPr txBox="1"/>
          <p:nvPr/>
        </p:nvSpPr>
        <p:spPr>
          <a:xfrm>
            <a:off x="2209800" y="6228655"/>
            <a:ext cx="3212848" cy="37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Credits to the </a:t>
            </a:r>
            <a:r>
              <a:rPr lang="it-IT" dirty="0" err="1"/>
              <a:t>paper’s</a:t>
            </a:r>
            <a:r>
              <a:rPr lang="it-IT" dirty="0"/>
              <a:t> </a:t>
            </a:r>
            <a:r>
              <a:rPr lang="it-IT" dirty="0" err="1"/>
              <a:t>authors</a:t>
            </a:r>
            <a:endParaRPr lang="it-IT" dirty="0"/>
          </a:p>
        </p:txBody>
      </p:sp>
      <p:pic>
        <p:nvPicPr>
          <p:cNvPr id="9" name="Immagine 8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71BDEF75-8D31-3D0A-B2C9-D588A0A70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165156"/>
            <a:ext cx="6935168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4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A0F308-5B6E-873C-F71D-C92C7D91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Overcoming</a:t>
            </a:r>
            <a:r>
              <a:rPr lang="it-IT" dirty="0"/>
              <a:t> the </a:t>
            </a:r>
            <a:r>
              <a:rPr lang="it-IT" dirty="0" err="1"/>
              <a:t>need</a:t>
            </a:r>
            <a:r>
              <a:rPr lang="it-IT" dirty="0"/>
              <a:t> for </a:t>
            </a:r>
            <a:r>
              <a:rPr lang="it-IT" dirty="0" err="1"/>
              <a:t>geometric</a:t>
            </a:r>
            <a:r>
              <a:rPr lang="it-IT" dirty="0"/>
              <a:t> </a:t>
            </a:r>
            <a:r>
              <a:rPr lang="it-IT" dirty="0" err="1"/>
              <a:t>verification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3608C3-9D95-6DD3-6DAA-EAE505FCE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2027239"/>
            <a:ext cx="7970274" cy="361473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Despite</a:t>
            </a:r>
            <a:r>
              <a:rPr lang="it-IT" sz="1800" dirty="0"/>
              <a:t> multiple </a:t>
            </a:r>
            <a:r>
              <a:rPr lang="it-IT" sz="1800" dirty="0" err="1"/>
              <a:t>attempts</a:t>
            </a:r>
            <a:r>
              <a:rPr lang="it-IT" sz="1800" dirty="0"/>
              <a:t>, </a:t>
            </a:r>
            <a:r>
              <a:rPr lang="it-IT" sz="1800" dirty="0" err="1"/>
              <a:t>results</a:t>
            </a:r>
            <a:r>
              <a:rPr lang="it-IT" sz="1800" dirty="0"/>
              <a:t> </a:t>
            </a:r>
            <a:r>
              <a:rPr lang="it-IT" sz="1800" dirty="0" err="1"/>
              <a:t>have</a:t>
            </a:r>
            <a:r>
              <a:rPr lang="it-IT" sz="1800" dirty="0"/>
              <a:t> </a:t>
            </a:r>
            <a:r>
              <a:rPr lang="it-IT" sz="1800" dirty="0" err="1"/>
              <a:t>been</a:t>
            </a:r>
            <a:r>
              <a:rPr lang="it-IT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Partial</a:t>
            </a:r>
            <a:endParaRPr lang="it-IT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Excessively</a:t>
            </a:r>
            <a:r>
              <a:rPr lang="it-IT" sz="1800" dirty="0"/>
              <a:t> </a:t>
            </a:r>
            <a:r>
              <a:rPr lang="it-IT" sz="1800" dirty="0" err="1"/>
              <a:t>complicated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Can </a:t>
            </a:r>
            <a:r>
              <a:rPr lang="it-IT" sz="1800" dirty="0" err="1"/>
              <a:t>we</a:t>
            </a:r>
            <a:r>
              <a:rPr lang="it-IT" sz="1800" dirty="0"/>
              <a:t> do </a:t>
            </a:r>
            <a:r>
              <a:rPr lang="it-IT" sz="1800" dirty="0" err="1"/>
              <a:t>better</a:t>
            </a:r>
            <a:r>
              <a:rPr lang="it-IT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5BFAE92-B2AB-26DA-86D0-7B015AC374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0C508DB-6A2C-70EB-FB2A-7DB12EBC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9211180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a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69_TF22318419_Win32" id="{2AAA12F4-DA93-413C-9931-16775BA0037E}" vid="{231CF763-3A1E-4DDD-8A85-CD82E1A006A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A3906-9696-4247-AC0D-DD5C26B2A70A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1E84A1C-2814-43A7-9448-348326113A4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Sen et al. 2021 Presentation</Template>
  <TotalTime>1252</TotalTime>
  <Words>1254</Words>
  <Application>Microsoft Office PowerPoint</Application>
  <PresentationFormat>Widescreen</PresentationFormat>
  <Paragraphs>210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Monolinea</vt:lpstr>
      <vt:lpstr>Recap</vt:lpstr>
      <vt:lpstr>What we have seen the last time</vt:lpstr>
      <vt:lpstr>Global Features are All You Need for Image Retrieval and Reranking</vt:lpstr>
      <vt:lpstr>Introduction &amp; PROBLEM FORMULATION</vt:lpstr>
      <vt:lpstr>The typical Image retrieval pipeline</vt:lpstr>
      <vt:lpstr>Overcoming the need for geometric verification</vt:lpstr>
      <vt:lpstr>Instance-level Image Retrieval using Reranking Transformers  (Tan et al., 2022)</vt:lpstr>
      <vt:lpstr>Correlation Verification for Image Retrieval (Lee et al., 2022)</vt:lpstr>
      <vt:lpstr>Overcoming the need for geometric verification</vt:lpstr>
      <vt:lpstr>A new reranking strategy</vt:lpstr>
      <vt:lpstr>Improving GLOBAL FEATURE EXTRACTION</vt:lpstr>
      <vt:lpstr>The problem with GeM + margin-based losses</vt:lpstr>
      <vt:lpstr>The proposed solution</vt:lpstr>
      <vt:lpstr>Overall contributions</vt:lpstr>
      <vt:lpstr>Superglobal pooling</vt:lpstr>
      <vt:lpstr>Superglobal pooling</vt:lpstr>
      <vt:lpstr>Regional-Gem</vt:lpstr>
      <vt:lpstr>GeM+</vt:lpstr>
      <vt:lpstr>Scale-GEM</vt:lpstr>
      <vt:lpstr>Superglobal Reranking</vt:lpstr>
      <vt:lpstr>Reranking with global features</vt:lpstr>
      <vt:lpstr>Reranking with global features - 2</vt:lpstr>
      <vt:lpstr>Reranking with global features - 3</vt:lpstr>
      <vt:lpstr>Reranking with global features - 4</vt:lpstr>
      <vt:lpstr>Reranking with global features - 5</vt:lpstr>
      <vt:lpstr>Reranking with global features - 6</vt:lpstr>
      <vt:lpstr>Reranking with global features - 7</vt:lpstr>
      <vt:lpstr>Experiments and results</vt:lpstr>
      <vt:lpstr>Experiments</vt:lpstr>
      <vt:lpstr>Results</vt:lpstr>
      <vt:lpstr>Ablation study</vt:lpstr>
      <vt:lpstr>Computational costs improvements</vt:lpstr>
      <vt:lpstr>Some qualitative results</vt:lpstr>
      <vt:lpstr>Conclusion</vt:lpstr>
      <vt:lpstr>limitations</vt:lpstr>
      <vt:lpstr>recap</vt:lpstr>
      <vt:lpstr>Quiz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Counterfactually Augmented Data Impact Models for Social Computing Constructs?</dc:title>
  <dc:creator>Filippo Momenté</dc:creator>
  <cp:lastModifiedBy>Filippo Momenté</cp:lastModifiedBy>
  <cp:revision>4</cp:revision>
  <dcterms:created xsi:type="dcterms:W3CDTF">2024-03-26T10:39:57Z</dcterms:created>
  <dcterms:modified xsi:type="dcterms:W3CDTF">2024-04-23T13:04:19Z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