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256" r:id="rId4"/>
    <p:sldId id="441" r:id="rId5"/>
    <p:sldId id="382" r:id="rId6"/>
    <p:sldId id="383" r:id="rId7"/>
    <p:sldId id="384" r:id="rId8"/>
    <p:sldId id="385" r:id="rId9"/>
    <p:sldId id="461" r:id="rId10"/>
    <p:sldId id="447" r:id="rId11"/>
    <p:sldId id="448" r:id="rId12"/>
    <p:sldId id="446" r:id="rId13"/>
    <p:sldId id="386" r:id="rId14"/>
    <p:sldId id="458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2" r:id="rId26"/>
    <p:sldId id="433" r:id="rId27"/>
    <p:sldId id="438" r:id="rId28"/>
    <p:sldId id="435" r:id="rId29"/>
    <p:sldId id="436" r:id="rId30"/>
    <p:sldId id="459" r:id="rId31"/>
    <p:sldId id="460" r:id="rId32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79886" autoAdjust="0"/>
  </p:normalViewPr>
  <p:slideViewPr>
    <p:cSldViewPr snapToGrid="0" snapToObjects="1">
      <p:cViewPr varScale="1">
        <p:scale>
          <a:sx n="58" d="100"/>
          <a:sy n="58" d="100"/>
        </p:scale>
        <p:origin x="1464" y="40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38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ko-KR" altLang="en-US" sz="2400">
              <a:ea typeface="맑은 고딕" panose="020B0503020000020004" pitchFamily="50" charset="-127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ko-KR" sz="1100" b="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ko-KR" altLang="en-US" sz="2400">
              <a:ea typeface="맑은 고딕" panose="020B0503020000020004" pitchFamily="50" charset="-127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ko-KR" altLang="en-US" sz="2400">
              <a:ea typeface="맑은 고딕" panose="020B0503020000020004" pitchFamily="50" charset="-127"/>
            </a:endParaRPr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01" tIns="53451" rIns="106901" bIns="53451"/>
          <a:lstStyle/>
          <a:p>
            <a:pPr defTabSz="1050925"/>
            <a:endParaRPr lang="en-US" altLang="ko-KR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0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end, the problem is that we are too mean</a:t>
            </a:r>
            <a:r>
              <a:rPr lang="en-US" baseline="0" dirty="0"/>
              <a:t> (just one integer per descriptor)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D5375-6C32-454B-83E0-36BA12B9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6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0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86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Large vocabulary: (1) </a:t>
            </a:r>
            <a:r>
              <a:rPr lang="en-US" sz="2000" dirty="0"/>
              <a:t>Small quantization error,</a:t>
            </a:r>
            <a:r>
              <a:rPr lang="en-US" sz="2000" baseline="0" dirty="0"/>
              <a:t> (2) e</a:t>
            </a:r>
            <a:r>
              <a:rPr lang="en-US" sz="2000" dirty="0"/>
              <a:t>xpensive to find </a:t>
            </a:r>
            <a:r>
              <a:rPr lang="en-US" sz="2000" dirty="0" err="1"/>
              <a:t>kNN</a:t>
            </a:r>
            <a:r>
              <a:rPr lang="en-US" sz="2000" dirty="0"/>
              <a:t> 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8F418-1876-4119-B670-2BF2F5A4344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3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0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Arial" panose="020B0604020202020204" pitchFamily="34" charset="0"/>
              </a:rPr>
              <a:t>To achieve this goal, our technique is based on image retrieval</a:t>
            </a:r>
          </a:p>
          <a:p>
            <a:r>
              <a:rPr lang="en-US" altLang="ko-KR">
                <a:latin typeface="Arial" panose="020B0604020202020204" pitchFamily="34" charset="0"/>
              </a:rPr>
              <a:t>Image retrieval is an image search system using image as a query not on text. [click]</a:t>
            </a:r>
          </a:p>
          <a:p>
            <a:r>
              <a:rPr lang="en-US" altLang="ko-KR">
                <a:latin typeface="Arial" panose="020B0604020202020204" pitchFamily="34" charset="0"/>
              </a:rPr>
              <a:t>For example, when we have lots of image [click]</a:t>
            </a:r>
          </a:p>
          <a:p>
            <a:r>
              <a:rPr lang="en-US" altLang="ko-KR">
                <a:latin typeface="Arial" panose="020B0604020202020204" pitchFamily="34" charset="0"/>
              </a:rPr>
              <a:t>We extract image features and store them in the databases. [click]</a:t>
            </a:r>
          </a:p>
          <a:p>
            <a:r>
              <a:rPr lang="en-US" altLang="ko-KR">
                <a:latin typeface="Arial" panose="020B0604020202020204" pitchFamily="34" charset="0"/>
              </a:rPr>
              <a:t>When the query image is enter, [click] we can find similar images and output them</a:t>
            </a:r>
          </a:p>
          <a:p>
            <a:endParaRPr lang="en-US" altLang="ko-KR">
              <a:latin typeface="Arial" panose="020B0604020202020204" pitchFamily="34" charset="0"/>
            </a:endParaRPr>
          </a:p>
          <a:p>
            <a:r>
              <a:rPr lang="en-US" altLang="ko-KR">
                <a:latin typeface="Arial" panose="020B0604020202020204" pitchFamily="34" charset="0"/>
              </a:rPr>
              <a:t>With this process, we can detect similar images in very short time.</a:t>
            </a:r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159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2FD4-B4B9-474C-AE67-415F374BAE73}" type="slidenum"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32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Large vocabulary: (1) </a:t>
            </a:r>
            <a:r>
              <a:rPr lang="en-US" sz="2000" dirty="0"/>
              <a:t>Small quantization error,</a:t>
            </a:r>
            <a:r>
              <a:rPr lang="en-US" sz="2000" baseline="0" dirty="0"/>
              <a:t> (2) e</a:t>
            </a:r>
            <a:r>
              <a:rPr lang="en-US" sz="2000" dirty="0"/>
              <a:t>xpensive to find </a:t>
            </a:r>
            <a:r>
              <a:rPr lang="en-US" sz="2000" dirty="0" err="1"/>
              <a:t>kNN</a:t>
            </a:r>
            <a:r>
              <a:rPr lang="en-US" sz="2000" dirty="0"/>
              <a:t> 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8F418-1876-4119-B670-2BF2F5A4344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64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Large vocabulary: (1) </a:t>
            </a:r>
            <a:r>
              <a:rPr lang="en-US" sz="2000" dirty="0"/>
              <a:t>Small quantization error,</a:t>
            </a:r>
            <a:r>
              <a:rPr lang="en-US" sz="2000" baseline="0" dirty="0"/>
              <a:t> (2) e</a:t>
            </a:r>
            <a:r>
              <a:rPr lang="en-US" sz="2000" dirty="0"/>
              <a:t>xpensive to find </a:t>
            </a:r>
            <a:r>
              <a:rPr lang="en-US" sz="2000" dirty="0" err="1"/>
              <a:t>kNN</a:t>
            </a:r>
            <a:r>
              <a:rPr lang="en-US" sz="2000" dirty="0"/>
              <a:t> 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8F418-1876-4119-B670-2BF2F5A4344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9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end, the problem is that we are too mean</a:t>
            </a:r>
            <a:r>
              <a:rPr lang="en-US" baseline="0" dirty="0"/>
              <a:t> (just one integer per descriptor)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D5375-6C32-454B-83E0-36BA12B9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6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5784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673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6799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4319E-AF9D-4222-A6D3-38D88CC0F546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31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6A5234-B0FC-47A0-9DDC-29307A5DFA7C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0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51E10F-FD82-4680-84F0-33197B38B30F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43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CED79-E449-48B2-8782-AAE9D2A95580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13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310684-BD5A-479E-B524-26801DEB234A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4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E86CDE-F13A-45CA-BCCD-710C72BAAE44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96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E52553-D873-41A7-AA90-D385FAFD5EEA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4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80BD33-60A4-4C50-9260-51DC1D9E5F9F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3673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D40EC-AC70-4243-8FDC-A5A7C5BB8544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76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BAC01-6D21-441D-BFBE-0063D85F4C5C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1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FC23A0-2742-436D-BC70-8740A6CC0D75}" type="datetime1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06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4151"/>
            <a:ext cx="8686800" cy="411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191000" y="6629400"/>
            <a:ext cx="762000" cy="1682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2066-96AC-DB48-9AE8-EF334657F12E}" type="datetime1">
              <a:rPr lang="en-US"/>
              <a:pPr>
                <a:defRPr/>
              </a:pPr>
              <a:t>3/30/2021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9348-359D-264C-9DC9-8F68E3A1454B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80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73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3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0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10255" y="4096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A64C700-1089-4EE9-B59A-13CAD6CFD959}" type="slidenum">
              <a:rPr lang="en-US" sz="2400" smtClean="0">
                <a:solidFill>
                  <a:schemeClr val="bg1"/>
                </a:solidFill>
              </a:rPr>
              <a:t>‹#›</a:t>
            </a:fld>
            <a:r>
              <a:rPr lang="en-US" sz="2400" dirty="0">
                <a:solidFill>
                  <a:schemeClr val="bg1"/>
                </a:solidFill>
              </a:rPr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2848968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7557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0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9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2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0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3286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845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045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3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80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347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400" b="0"/>
              <a:t> </a:t>
            </a:r>
            <a:fld id="{F17DDD22-9623-4726-8653-5DA65971E23C}" type="slidenum">
              <a:rPr lang="en-US" altLang="ko-KR" sz="1400" b="0" smtClean="0"/>
              <a:pPr>
                <a:defRPr/>
              </a:pPr>
              <a:t>‹#›</a:t>
            </a:fld>
            <a:endParaRPr lang="en-US" altLang="ko-KR" sz="1400" b="0"/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-6896" y="6528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5B5F-CDDD-4C62-9DE6-E56AB2FF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gvr.kaist.ac.kr/~sungeui/I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10" Type="http://schemas.openxmlformats.org/officeDocument/2006/relationships/image" Target="../media/image30.png"/><Relationship Id="rId4" Type="http://schemas.openxmlformats.org/officeDocument/2006/relationships/image" Target="../media/image560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30.png"/><Relationship Id="rId4" Type="http://schemas.openxmlformats.org/officeDocument/2006/relationships/image" Target="../media/image87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974725"/>
            <a:ext cx="9144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</a:rPr>
              <a:t>CS688: Web-Scale Image Retrieval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 dirty="0">
                <a:solidFill>
                  <a:srgbClr val="0000FF"/>
                </a:solidFill>
                <a:latin typeface="Arial" panose="020B0604020202020204" pitchFamily="34" charset="0"/>
              </a:rPr>
              <a:t>Inverted Index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078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9"/>
          <p:cNvSpPr txBox="1">
            <a:spLocks noChangeArrowheads="1"/>
          </p:cNvSpPr>
          <p:nvPr/>
        </p:nvSpPr>
        <p:spPr bwMode="auto">
          <a:xfrm>
            <a:off x="1896538" y="4968875"/>
            <a:ext cx="5098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hlinkClick r:id="rId4"/>
              </a:rPr>
              <a:t>http://sgvr.kaist.ac.kr/~sungeui/IR</a:t>
            </a:r>
            <a:endParaRPr lang="en-US" altLang="ko-KR" sz="24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 dirty="0"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Learning to Find Good Correspondences, CVPR 18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Given two sets of input features (e.g., SIFTs), return a prob. of being inliers for each feature</a:t>
            </a:r>
          </a:p>
          <a:p>
            <a:pPr lvl="1"/>
            <a:r>
              <a:rPr lang="en-US" altLang="ko-KR" dirty="0"/>
              <a:t>Adopt the classification approach being inlier or not</a:t>
            </a:r>
          </a:p>
          <a:p>
            <a:pPr lvl="1"/>
            <a:r>
              <a:rPr lang="en-US" altLang="ko-KR" dirty="0"/>
              <a:t>Consider the relative motion between two images for the loss function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80" y="4164468"/>
            <a:ext cx="2756219" cy="21229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0" y="4351370"/>
            <a:ext cx="5638800" cy="17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Query Expansion [Chum et al. 07]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552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ea typeface="굴림" panose="020B0600000101010101" pitchFamily="50" charset="-127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36675"/>
            <a:ext cx="7791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390525" y="5956300"/>
            <a:ext cx="178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</a:rPr>
              <a:t>Original query</a:t>
            </a:r>
            <a:endParaRPr lang="ko-KR" altLang="en-US" sz="2000" b="0">
              <a:latin typeface="Arial" panose="020B0604020202020204" pitchFamily="34" charset="0"/>
            </a:endParaRP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3019425" y="5953125"/>
            <a:ext cx="170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</a:rPr>
              <a:t>Top 4 images</a:t>
            </a:r>
            <a:endParaRPr lang="ko-KR" altLang="en-US" sz="2000" b="0">
              <a:latin typeface="Arial" panose="020B0604020202020204" pitchFamily="34" charset="0"/>
            </a:endParaRP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5294313" y="5640388"/>
            <a:ext cx="3443287" cy="101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</a:rPr>
              <a:t>Expanded results that were not identified by the original query</a:t>
            </a:r>
            <a:endParaRPr lang="ko-KR" altLang="en-US" sz="20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dirty="0"/>
              <a:t>Efficient Diffusion on Region Manifolds, CVPR 17 &amp; 18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Identify related images by the diffusion process, i.e., random walks</a:t>
            </a:r>
          </a:p>
          <a:p>
            <a:pPr lvl="1"/>
            <a:r>
              <a:rPr lang="en-US" altLang="ko-KR" dirty="0"/>
              <a:t>Perform random walks based on the similarity between a pair of images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Utilize k-Nearest </a:t>
            </a:r>
            <a:br>
              <a:rPr lang="en-US" altLang="ko-KR" dirty="0"/>
            </a:br>
            <a:r>
              <a:rPr lang="en-US" altLang="ko-KR" dirty="0"/>
              <a:t>Neighbor (NNs) of the </a:t>
            </a:r>
            <a:br>
              <a:rPr lang="en-US" altLang="ko-KR" dirty="0"/>
            </a:br>
            <a:r>
              <a:rPr lang="en-US" altLang="ko-KR" dirty="0"/>
              <a:t>query images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86" y="2764970"/>
            <a:ext cx="3561944" cy="38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9988" cy="1143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Inverted File or Index for Efficient Search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352675"/>
            <a:ext cx="1908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6"/>
          <p:cNvSpPr/>
          <p:nvPr/>
        </p:nvSpPr>
        <p:spPr>
          <a:xfrm>
            <a:off x="812800" y="3984625"/>
            <a:ext cx="2371725" cy="847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Near cluster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search</a:t>
            </a:r>
          </a:p>
        </p:txBody>
      </p:sp>
      <p:sp>
        <p:nvSpPr>
          <p:cNvPr id="73" name="TextBox 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27" y="4122998"/>
            <a:ext cx="390525" cy="5232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56326" name="TextBox 73"/>
          <p:cNvSpPr txBox="1">
            <a:spLocks noChangeArrowheads="1"/>
          </p:cNvSpPr>
          <p:nvPr/>
        </p:nvSpPr>
        <p:spPr bwMode="auto">
          <a:xfrm>
            <a:off x="2762250" y="2419350"/>
            <a:ext cx="185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 panose="02040503050406030204" pitchFamily="18" charset="0"/>
                <a:ea typeface="굴림" panose="020B0600000101010101" pitchFamily="50" charset="-127"/>
                <a:cs typeface="+mn-cs"/>
              </a:rPr>
              <a:t>feature space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 panose="02040503050406030204" pitchFamily="18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75" name="Straight Arrow Connector 183"/>
          <p:cNvCxnSpPr>
            <a:stCxn id="73" idx="3"/>
            <a:endCxn id="72" idx="1"/>
          </p:cNvCxnSpPr>
          <p:nvPr/>
        </p:nvCxnSpPr>
        <p:spPr>
          <a:xfrm>
            <a:off x="446088" y="4384675"/>
            <a:ext cx="366712" cy="23813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12"/>
          <p:cNvCxnSpPr>
            <a:stCxn id="72" idx="3"/>
          </p:cNvCxnSpPr>
          <p:nvPr/>
        </p:nvCxnSpPr>
        <p:spPr>
          <a:xfrm flipV="1">
            <a:off x="3184525" y="4159250"/>
            <a:ext cx="457200" cy="24923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9" name="TextBox 76"/>
          <p:cNvSpPr txBox="1">
            <a:spLocks noChangeArrowheads="1"/>
          </p:cNvSpPr>
          <p:nvPr/>
        </p:nvSpPr>
        <p:spPr bwMode="auto">
          <a:xfrm>
            <a:off x="6604000" y="437038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굴림" panose="020B0600000101010101" pitchFamily="50" charset="-127"/>
                <a:cs typeface="+mn-cs"/>
              </a:rPr>
              <a:t>Shortlist</a:t>
            </a:r>
          </a:p>
        </p:txBody>
      </p:sp>
      <p:sp>
        <p:nvSpPr>
          <p:cNvPr id="78" name="Rectangle 229"/>
          <p:cNvSpPr/>
          <p:nvPr/>
        </p:nvSpPr>
        <p:spPr>
          <a:xfrm>
            <a:off x="684213" y="2293938"/>
            <a:ext cx="8131175" cy="4079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9" name="Rectangle 231"/>
          <p:cNvSpPr/>
          <p:nvPr/>
        </p:nvSpPr>
        <p:spPr>
          <a:xfrm>
            <a:off x="3627438" y="3155950"/>
            <a:ext cx="2701925" cy="4365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Inverted File</a:t>
            </a:r>
          </a:p>
        </p:txBody>
      </p:sp>
      <p:sp>
        <p:nvSpPr>
          <p:cNvPr id="80" name="직사각형 3"/>
          <p:cNvSpPr/>
          <p:nvPr/>
        </p:nvSpPr>
        <p:spPr>
          <a:xfrm>
            <a:off x="4084638" y="4384675"/>
            <a:ext cx="1981200" cy="144463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1" name="직사각형 6"/>
          <p:cNvSpPr/>
          <p:nvPr/>
        </p:nvSpPr>
        <p:spPr>
          <a:xfrm>
            <a:off x="4070350" y="3963988"/>
            <a:ext cx="1600200" cy="14446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2" name="직사각형 8"/>
          <p:cNvSpPr/>
          <p:nvPr/>
        </p:nvSpPr>
        <p:spPr>
          <a:xfrm>
            <a:off x="4070350" y="3709988"/>
            <a:ext cx="1981200" cy="142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3" name="TextBox 8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81" y="3602080"/>
            <a:ext cx="381000" cy="369332"/>
          </a:xfrm>
          <a:prstGeom prst="rect">
            <a:avLst/>
          </a:prstGeom>
          <a:blipFill rotWithShape="0">
            <a:blip r:embed="rId5"/>
            <a:stretch>
              <a:fillRect b="-166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81" y="3846513"/>
            <a:ext cx="381000" cy="369332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85" name="TextBox 8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81" y="4302720"/>
            <a:ext cx="381000" cy="369332"/>
          </a:xfrm>
          <a:prstGeom prst="rect">
            <a:avLst/>
          </a:prstGeom>
          <a:blipFill rotWithShape="0">
            <a:blip r:embed="rId7"/>
            <a:stretch>
              <a:fillRect b="-3333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56338" name="TextBox 85"/>
          <p:cNvSpPr txBox="1">
            <a:spLocks noChangeArrowheads="1"/>
          </p:cNvSpPr>
          <p:nvPr/>
        </p:nvSpPr>
        <p:spPr bwMode="auto">
          <a:xfrm>
            <a:off x="4730750" y="4127500"/>
            <a:ext cx="400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 panose="02040503050406030204" pitchFamily="18" charset="0"/>
                <a:ea typeface="굴림" panose="020B0600000101010101" pitchFamily="50" charset="-127"/>
                <a:cs typeface="+mn-cs"/>
              </a:rPr>
              <a:t>…</a:t>
            </a:r>
          </a:p>
        </p:txBody>
      </p:sp>
      <p:graphicFrame>
        <p:nvGraphicFramePr>
          <p:cNvPr id="87" name="Table 21"/>
          <p:cNvGraphicFramePr>
            <a:graphicFrameLocks noGrp="1"/>
          </p:cNvGraphicFramePr>
          <p:nvPr/>
        </p:nvGraphicFramePr>
        <p:xfrm>
          <a:off x="6488113" y="4084638"/>
          <a:ext cx="2082800" cy="29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68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8" name="Straight Arrow Connector 239"/>
          <p:cNvCxnSpPr/>
          <p:nvPr/>
        </p:nvCxnSpPr>
        <p:spPr>
          <a:xfrm>
            <a:off x="5953125" y="4238625"/>
            <a:ext cx="376238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eft Brace 26"/>
          <p:cNvSpPr/>
          <p:nvPr/>
        </p:nvSpPr>
        <p:spPr>
          <a:xfrm rot="5400000">
            <a:off x="7433469" y="2859882"/>
            <a:ext cx="179387" cy="2082800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12667" y="3483464"/>
            <a:ext cx="2554488" cy="307777"/>
          </a:xfrm>
          <a:prstGeom prst="rect">
            <a:avLst/>
          </a:prstGeom>
          <a:blipFill rotWithShape="0">
            <a:blip r:embed="rId8"/>
            <a:stretch>
              <a:fillRect t="-3922" b="-1764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graphicFrame>
        <p:nvGraphicFramePr>
          <p:cNvPr id="91" name="Table 243"/>
          <p:cNvGraphicFramePr>
            <a:graphicFrameLocks noGrp="1"/>
          </p:cNvGraphicFramePr>
          <p:nvPr/>
        </p:nvGraphicFramePr>
        <p:xfrm>
          <a:off x="3276600" y="5359400"/>
          <a:ext cx="831872" cy="296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91284" marR="91284"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91284" marR="91284"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91284" marR="91284" marT="45704" marB="45704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91284" marR="91284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Rectangle 244"/>
          <p:cNvSpPr/>
          <p:nvPr/>
        </p:nvSpPr>
        <p:spPr>
          <a:xfrm>
            <a:off x="5084763" y="5338763"/>
            <a:ext cx="2201862" cy="350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Re-ranking</a:t>
            </a:r>
          </a:p>
        </p:txBody>
      </p:sp>
      <p:cxnSp>
        <p:nvCxnSpPr>
          <p:cNvPr id="93" name="Elbow Connector 246"/>
          <p:cNvCxnSpPr/>
          <p:nvPr/>
        </p:nvCxnSpPr>
        <p:spPr>
          <a:xfrm rot="5400000">
            <a:off x="7167563" y="5124450"/>
            <a:ext cx="558800" cy="20637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48"/>
          <p:cNvCxnSpPr>
            <a:stCxn id="92" idx="1"/>
            <a:endCxn id="91" idx="3"/>
          </p:cNvCxnSpPr>
          <p:nvPr/>
        </p:nvCxnSpPr>
        <p:spPr>
          <a:xfrm flipH="1" flipV="1">
            <a:off x="4108450" y="5507038"/>
            <a:ext cx="976313" cy="7937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9372" y="5639826"/>
            <a:ext cx="2993775" cy="584775"/>
          </a:xfrm>
          <a:prstGeom prst="rect">
            <a:avLst/>
          </a:prstGeom>
          <a:blipFill rotWithShape="0">
            <a:blip r:embed="rId9"/>
            <a:stretch>
              <a:fillRect t="-4167" b="-11458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96" name="Left Brace 252"/>
          <p:cNvSpPr/>
          <p:nvPr/>
        </p:nvSpPr>
        <p:spPr>
          <a:xfrm rot="5400000">
            <a:off x="3590131" y="4809332"/>
            <a:ext cx="193675" cy="842962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7" name="TextBox 9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4119" y="4887161"/>
            <a:ext cx="562303" cy="307777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 </a:t>
            </a:r>
          </a:p>
        </p:txBody>
      </p:sp>
      <p:sp>
        <p:nvSpPr>
          <p:cNvPr id="56384" name="내용 개체 틀 2"/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7175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For each word, list images containing the word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56385" name="TextBox 9"/>
          <p:cNvSpPr txBox="1">
            <a:spLocks noChangeArrowheads="1"/>
          </p:cNvSpPr>
          <p:nvPr/>
        </p:nvSpPr>
        <p:spPr bwMode="auto">
          <a:xfrm>
            <a:off x="6481763" y="6394450"/>
            <a:ext cx="1395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Dr. Heo</a:t>
            </a: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2"/>
            <a:ext cx="3893275" cy="5184576"/>
          </a:xfrm>
        </p:spPr>
        <p:txBody>
          <a:bodyPr>
            <a:normAutofit/>
          </a:bodyPr>
          <a:lstStyle/>
          <a:p>
            <a:r>
              <a:rPr lang="en-US" sz="2400" dirty="0"/>
              <a:t>Generate a codebook by  quantization</a:t>
            </a:r>
          </a:p>
          <a:p>
            <a:pPr lvl="1"/>
            <a:r>
              <a:rPr lang="en-US" sz="2000" dirty="0"/>
              <a:t>e.g. k-means clustering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Build an inverted index</a:t>
            </a:r>
          </a:p>
          <a:p>
            <a:pPr lvl="1"/>
            <a:r>
              <a:rPr lang="en-US" sz="2000" dirty="0"/>
              <a:t>Quantize each descriptor    into the closest word</a:t>
            </a:r>
          </a:p>
          <a:p>
            <a:pPr lvl="1"/>
            <a:r>
              <a:rPr lang="en-US" sz="2000" dirty="0"/>
              <a:t>Organize </a:t>
            </a:r>
            <a:r>
              <a:rPr lang="en-US" sz="2000" dirty="0" err="1"/>
              <a:t>desc</a:t>
            </a:r>
            <a:r>
              <a:rPr lang="en-US" sz="2000" dirty="0"/>
              <a:t>. IDs in terms of words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84168" y="4752004"/>
              <a:ext cx="2822822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44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25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719676"/>
                  </p:ext>
                </p:extLst>
              </p:nvPr>
            </p:nvGraphicFramePr>
            <p:xfrm>
              <a:off x="6084168" y="4752004"/>
              <a:ext cx="2822822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/>
                    <a:gridCol w="554115"/>
                    <a:gridCol w="541939"/>
                    <a:gridCol w="614425"/>
                    <a:gridCol w="58258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49" t="-3922" r="-435632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6703" t="-3922" r="-316484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124" t="-3922" r="-223596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4375" t="-3922" r="-2083" b="-176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06589" y="4724657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cs typeface="+mn-cs"/>
                            </a:rPr>
                            <m:t>𝑤𝑜𝑟𝑑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89" y="4724657"/>
                <a:ext cx="551819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84167" y="5204361"/>
              <a:ext cx="1625815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en-US" altLang="ko-KR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323131"/>
                  </p:ext>
                </p:extLst>
              </p:nvPr>
            </p:nvGraphicFramePr>
            <p:xfrm>
              <a:off x="6084167" y="5204361"/>
              <a:ext cx="1625815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/>
                    <a:gridCol w="554115"/>
                    <a:gridCol w="541939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149" t="-1961" r="-209195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6703" t="-1961" r="-100000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124" t="-1961" r="-2247" b="-39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6589" y="5167311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cs typeface="+mn-cs"/>
                            </a:rPr>
                            <m:t>𝑤𝑜𝑟𝑑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89" y="5167311"/>
                <a:ext cx="551819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4222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84168" y="5865282"/>
              <a:ext cx="1083876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605410"/>
                  </p:ext>
                </p:extLst>
              </p:nvPr>
            </p:nvGraphicFramePr>
            <p:xfrm>
              <a:off x="6084168" y="5865282"/>
              <a:ext cx="1083876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/>
                    <a:gridCol w="5541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149" t="-1961" r="-106897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6703" t="-1961" r="-2198" b="-39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6589" y="5828232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cs typeface="+mn-cs"/>
                            </a:rPr>
                            <m:t>𝑤𝑜𝑟𝑑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89" y="5828232"/>
                <a:ext cx="551819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29096" y="5536643"/>
            <a:ext cx="492443" cy="4512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…</a:t>
            </a:r>
          </a:p>
        </p:txBody>
      </p:sp>
      <p:cxnSp>
        <p:nvCxnSpPr>
          <p:cNvPr id="14" name="Straight Connector 199"/>
          <p:cNvCxnSpPr/>
          <p:nvPr/>
        </p:nvCxnSpPr>
        <p:spPr>
          <a:xfrm>
            <a:off x="5111857" y="4899620"/>
            <a:ext cx="0" cy="1113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5"/>
          <p:cNvCxnSpPr/>
          <p:nvPr/>
        </p:nvCxnSpPr>
        <p:spPr>
          <a:xfrm>
            <a:off x="5111857" y="5351977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9"/>
          <p:cNvCxnSpPr/>
          <p:nvPr/>
        </p:nvCxnSpPr>
        <p:spPr>
          <a:xfrm>
            <a:off x="5111857" y="6004475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393804" y="5680616"/>
            <a:ext cx="163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inverted index</a:t>
            </a: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92" y="1071473"/>
            <a:ext cx="3024990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98" y="1066395"/>
            <a:ext cx="3027578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6" name="Straight Connector 205"/>
          <p:cNvCxnSpPr/>
          <p:nvPr/>
        </p:nvCxnSpPr>
        <p:spPr>
          <a:xfrm>
            <a:off x="5111857" y="4909548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18220" y="1150900"/>
            <a:ext cx="20201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Construction time: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5851" y="4100454"/>
            <a:ext cx="253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Figure from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Lempitsky’s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 slides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9982" y="6504483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Zhe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Lin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0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2"/>
            <a:ext cx="3970785" cy="456937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Given a query,</a:t>
            </a:r>
          </a:p>
          <a:p>
            <a:endParaRPr lang="en-US" sz="2400" dirty="0"/>
          </a:p>
          <a:p>
            <a:pPr lvl="1"/>
            <a:r>
              <a:rPr lang="en-US" sz="2000" dirty="0"/>
              <a:t>Find its K closest </a:t>
            </a:r>
            <a:r>
              <a:rPr lang="en-US" sz="2000" dirty="0">
                <a:solidFill>
                  <a:srgbClr val="FF0000"/>
                </a:solidFill>
              </a:rPr>
              <a:t>words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Retrieve all the data in the K lists corresponding to the  words     </a:t>
            </a:r>
          </a:p>
          <a:p>
            <a:pPr lvl="1"/>
            <a:endParaRPr lang="en-US" sz="2000" dirty="0"/>
          </a:p>
          <a:p>
            <a:r>
              <a:rPr lang="en-US" sz="2400" dirty="0"/>
              <a:t>Large K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Low quantization distortion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Expensive to find </a:t>
            </a:r>
            <a:r>
              <a:rPr lang="en-US" sz="1800" dirty="0" err="1"/>
              <a:t>kNN</a:t>
            </a:r>
            <a:r>
              <a:rPr lang="en-US" sz="1800" dirty="0"/>
              <a:t> words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92" y="1071473"/>
            <a:ext cx="3024990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4" y="1071473"/>
            <a:ext cx="3027578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144201" y="1803708"/>
            <a:ext cx="144016" cy="1440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44201" y="155222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88224" y="144147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44208" y="191683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5860473" y="1088967"/>
            <a:ext cx="1770611" cy="1346662"/>
          </a:xfrm>
          <a:custGeom>
            <a:avLst/>
            <a:gdLst>
              <a:gd name="connsiteX0" fmla="*/ 532014 w 1770611"/>
              <a:gd name="connsiteY0" fmla="*/ 8313 h 1346662"/>
              <a:gd name="connsiteX1" fmla="*/ 440574 w 1770611"/>
              <a:gd name="connsiteY1" fmla="*/ 207818 h 1346662"/>
              <a:gd name="connsiteX2" fmla="*/ 8312 w 1770611"/>
              <a:gd name="connsiteY2" fmla="*/ 473826 h 1346662"/>
              <a:gd name="connsiteX3" fmla="*/ 49876 w 1770611"/>
              <a:gd name="connsiteY3" fmla="*/ 1180408 h 1346662"/>
              <a:gd name="connsiteX4" fmla="*/ 0 w 1770611"/>
              <a:gd name="connsiteY4" fmla="*/ 1346662 h 1346662"/>
              <a:gd name="connsiteX5" fmla="*/ 1039091 w 1770611"/>
              <a:gd name="connsiteY5" fmla="*/ 1113906 h 1346662"/>
              <a:gd name="connsiteX6" fmla="*/ 1138843 w 1770611"/>
              <a:gd name="connsiteY6" fmla="*/ 748146 h 1346662"/>
              <a:gd name="connsiteX7" fmla="*/ 1704109 w 1770611"/>
              <a:gd name="connsiteY7" fmla="*/ 124691 h 1346662"/>
              <a:gd name="connsiteX8" fmla="*/ 1770611 w 1770611"/>
              <a:gd name="connsiteY8" fmla="*/ 0 h 1346662"/>
              <a:gd name="connsiteX9" fmla="*/ 532014 w 1770611"/>
              <a:gd name="connsiteY9" fmla="*/ 8313 h 134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611" h="1346662">
                <a:moveTo>
                  <a:pt x="532014" y="8313"/>
                </a:moveTo>
                <a:lnTo>
                  <a:pt x="440574" y="207818"/>
                </a:lnTo>
                <a:lnTo>
                  <a:pt x="8312" y="473826"/>
                </a:lnTo>
                <a:lnTo>
                  <a:pt x="49876" y="1180408"/>
                </a:lnTo>
                <a:lnTo>
                  <a:pt x="0" y="1346662"/>
                </a:lnTo>
                <a:lnTo>
                  <a:pt x="1039091" y="1113906"/>
                </a:lnTo>
                <a:lnTo>
                  <a:pt x="1138843" y="748146"/>
                </a:lnTo>
                <a:lnTo>
                  <a:pt x="1704109" y="124691"/>
                </a:lnTo>
                <a:lnTo>
                  <a:pt x="1770611" y="0"/>
                </a:lnTo>
                <a:lnTo>
                  <a:pt x="532014" y="8313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220" y="1150900"/>
            <a:ext cx="1348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Query time: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9982" y="6504483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Zhe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Lin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inverted index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54" y="695323"/>
            <a:ext cx="5419401" cy="54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55" y="695323"/>
            <a:ext cx="5424038" cy="54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5" name="Группа 9224"/>
          <p:cNvGrpSpPr/>
          <p:nvPr/>
        </p:nvGrpSpPr>
        <p:grpSpPr>
          <a:xfrm>
            <a:off x="2450636" y="4175052"/>
            <a:ext cx="2270173" cy="2580467"/>
            <a:chOff x="1665005" y="4175052"/>
            <a:chExt cx="2270173" cy="2580467"/>
          </a:xfrm>
        </p:grpSpPr>
        <p:sp>
          <p:nvSpPr>
            <p:cNvPr id="9" name="TextBox 8"/>
            <p:cNvSpPr txBox="1"/>
            <p:nvPr/>
          </p:nvSpPr>
          <p:spPr>
            <a:xfrm>
              <a:off x="1665005" y="6293854"/>
              <a:ext cx="2270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rbel"/>
                  <a:ea typeface="굴림" panose="020B0600000101010101" pitchFamily="50" charset="-127"/>
                  <a:cs typeface="+mn-cs"/>
                </a:rPr>
                <a:t>Visual codebook</a:t>
              </a:r>
            </a:p>
          </p:txBody>
        </p:sp>
        <p:cxnSp>
          <p:nvCxnSpPr>
            <p:cNvPr id="9217" name="Прямая со стрелкой 9216"/>
            <p:cNvCxnSpPr>
              <a:stCxn id="9" idx="0"/>
            </p:cNvCxnSpPr>
            <p:nvPr/>
          </p:nvCxnSpPr>
          <p:spPr>
            <a:xfrm flipV="1">
              <a:off x="2800092" y="5436530"/>
              <a:ext cx="90068" cy="85732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3242930" y="5043378"/>
              <a:ext cx="596713" cy="1236551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2537948" y="4175052"/>
              <a:ext cx="242774" cy="210487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лилиния 2"/>
          <p:cNvSpPr/>
          <p:nvPr/>
        </p:nvSpPr>
        <p:spPr>
          <a:xfrm>
            <a:off x="1783158" y="1068779"/>
            <a:ext cx="1033154" cy="1745673"/>
          </a:xfrm>
          <a:custGeom>
            <a:avLst/>
            <a:gdLst>
              <a:gd name="connsiteX0" fmla="*/ 59377 w 1033154"/>
              <a:gd name="connsiteY0" fmla="*/ 1745673 h 1745673"/>
              <a:gd name="connsiteX1" fmla="*/ 0 w 1033154"/>
              <a:gd name="connsiteY1" fmla="*/ 498764 h 1745673"/>
              <a:gd name="connsiteX2" fmla="*/ 795647 w 1033154"/>
              <a:gd name="connsiteY2" fmla="*/ 0 h 1745673"/>
              <a:gd name="connsiteX3" fmla="*/ 1033154 w 1033154"/>
              <a:gd name="connsiteY3" fmla="*/ 819397 h 1745673"/>
              <a:gd name="connsiteX4" fmla="*/ 59377 w 1033154"/>
              <a:gd name="connsiteY4" fmla="*/ 1745673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154" h="1745673">
                <a:moveTo>
                  <a:pt x="59377" y="1745673"/>
                </a:moveTo>
                <a:lnTo>
                  <a:pt x="0" y="498764"/>
                </a:lnTo>
                <a:lnTo>
                  <a:pt x="795647" y="0"/>
                </a:lnTo>
                <a:lnTo>
                  <a:pt x="1033154" y="819397"/>
                </a:lnTo>
                <a:lnTo>
                  <a:pt x="59377" y="1745673"/>
                </a:lnTo>
                <a:close/>
              </a:path>
            </a:pathLst>
          </a:custGeom>
          <a:solidFill>
            <a:srgbClr val="00B050">
              <a:alpha val="4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80607" y="1712567"/>
            <a:ext cx="5251562" cy="332768"/>
            <a:chOff x="2540029" y="1315587"/>
            <a:chExt cx="5251562" cy="332768"/>
          </a:xfrm>
        </p:grpSpPr>
        <p:sp>
          <p:nvSpPr>
            <p:cNvPr id="10" name="Пятиугольник 9"/>
            <p:cNvSpPr/>
            <p:nvPr/>
          </p:nvSpPr>
          <p:spPr>
            <a:xfrm>
              <a:off x="2540029" y="1315587"/>
              <a:ext cx="866453" cy="332768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572664" y="1315587"/>
              <a:ext cx="4218927" cy="318607"/>
              <a:chOff x="2305053" y="2602691"/>
              <a:chExt cx="7189301" cy="542925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30505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79324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28144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76963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25783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74602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23422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72241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21061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69880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18700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67519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163393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8651588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9139780" y="2602691"/>
                <a:ext cx="354574" cy="5429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743089" y="561455"/>
            <a:ext cx="3916702" cy="1054714"/>
            <a:chOff x="2743089" y="561455"/>
            <a:chExt cx="3916702" cy="1054714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31909"/>
            <a:stretch/>
          </p:blipFill>
          <p:spPr bwMode="auto">
            <a:xfrm>
              <a:off x="2743089" y="561455"/>
              <a:ext cx="3916702" cy="67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802128" y="1154504"/>
              <a:ext cx="1837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굴림" panose="020B0600000101010101" pitchFamily="50" charset="-127"/>
                  <a:cs typeface="+mn-cs"/>
                </a:rPr>
                <a:t>"Visual word"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40255" y="6046631"/>
            <a:ext cx="3269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Sivic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&amp;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Zisserman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ICCV 2003</a:t>
            </a:r>
          </a:p>
        </p:txBody>
      </p:sp>
    </p:spTree>
    <p:extLst>
      <p:ext uri="{BB962C8B-B14F-4D97-AF65-F5344CB8AC3E}">
        <p14:creationId xmlns:p14="http://schemas.microsoft.com/office/powerpoint/2010/main" val="374580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Approximate Nearest Neighbor (ANN)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87500"/>
            <a:ext cx="8280400" cy="50673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For large K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Takes time to find clusters given the query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Use those ANN techniques for efficiently finding near clusters</a:t>
            </a:r>
          </a:p>
          <a:p>
            <a:pPr lvl="1"/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dirty="0">
                <a:ea typeface="굴림" panose="020B0600000101010101" pitchFamily="50" charset="-127"/>
              </a:rPr>
              <a:t>ANN search techniques</a:t>
            </a:r>
          </a:p>
          <a:p>
            <a:pPr lvl="1"/>
            <a:r>
              <a:rPr lang="en-US" altLang="ko-KR" dirty="0" err="1">
                <a:ea typeface="굴림" panose="020B0600000101010101" pitchFamily="50" charset="-127"/>
              </a:rPr>
              <a:t>kd</a:t>
            </a:r>
            <a:r>
              <a:rPr lang="en-US" altLang="ko-KR" dirty="0">
                <a:ea typeface="굴림" panose="020B0600000101010101" pitchFamily="50" charset="-127"/>
              </a:rPr>
              <a:t>-trees: hierarchical approaches for low-dimensional problems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Hashing for high dimensional problems; will be discussed later with binary code embedding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Quantization (k-means cluster and product quantization)</a:t>
            </a:r>
          </a:p>
        </p:txBody>
      </p:sp>
    </p:spTree>
    <p:extLst>
      <p:ext uri="{BB962C8B-B14F-4D97-AF65-F5344CB8AC3E}">
        <p14:creationId xmlns:p14="http://schemas.microsoft.com/office/powerpoint/2010/main" val="237579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38" name="직선 연결선 2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dirty="0" err="1">
                <a:ea typeface="굴림" panose="020B0600000101010101" pitchFamily="50" charset="-127"/>
              </a:rPr>
              <a:t>kd</a:t>
            </a:r>
            <a:r>
              <a:rPr lang="en-GB" altLang="ko-KR" dirty="0">
                <a:ea typeface="굴림" panose="020B0600000101010101" pitchFamily="50" charset="-127"/>
              </a:rPr>
              <a:t>-tree Example</a:t>
            </a:r>
          </a:p>
        </p:txBody>
      </p:sp>
      <p:sp>
        <p:nvSpPr>
          <p:cNvPr id="65540" name="내용 개체 틀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dirty="0">
                <a:ea typeface="굴림" panose="020B0600000101010101" pitchFamily="50" charset="-127"/>
              </a:rPr>
              <a:t>Many good implementations (e.g., </a:t>
            </a:r>
            <a:r>
              <a:rPr lang="en-US" altLang="ko-KR" dirty="0" err="1">
                <a:ea typeface="굴림" panose="020B0600000101010101" pitchFamily="50" charset="-127"/>
              </a:rPr>
              <a:t>vl</a:t>
            </a:r>
            <a:r>
              <a:rPr lang="en-US" altLang="ko-KR" dirty="0">
                <a:ea typeface="굴림" panose="020B0600000101010101" pitchFamily="50" charset="-127"/>
              </a:rPr>
              <a:t>-feat)</a:t>
            </a:r>
            <a:endParaRPr lang="ko-KR" altLang="ko-KR" dirty="0">
              <a:ea typeface="굴림" panose="020B0600000101010101" pitchFamily="50" charset="-127"/>
            </a:endParaRPr>
          </a:p>
        </p:txBody>
      </p:sp>
      <p:sp>
        <p:nvSpPr>
          <p:cNvPr id="65541" name="AutoShape 2"/>
          <p:cNvSpPr>
            <a:spLocks noChangeArrowheads="1"/>
          </p:cNvSpPr>
          <p:nvPr/>
        </p:nvSpPr>
        <p:spPr bwMode="auto">
          <a:xfrm>
            <a:off x="562542" y="15875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46" name="Line 7"/>
          <p:cNvSpPr>
            <a:spLocks noChangeShapeType="1"/>
          </p:cNvSpPr>
          <p:nvPr/>
        </p:nvSpPr>
        <p:spPr bwMode="auto">
          <a:xfrm>
            <a:off x="562542" y="28829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47" name="Line 8"/>
          <p:cNvSpPr>
            <a:spLocks noChangeShapeType="1"/>
          </p:cNvSpPr>
          <p:nvPr/>
        </p:nvSpPr>
        <p:spPr bwMode="auto">
          <a:xfrm>
            <a:off x="2238942" y="2882900"/>
            <a:ext cx="1587" cy="2514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48" name="Oval 9"/>
          <p:cNvSpPr>
            <a:spLocks noChangeArrowheads="1"/>
          </p:cNvSpPr>
          <p:nvPr/>
        </p:nvSpPr>
        <p:spPr bwMode="auto">
          <a:xfrm>
            <a:off x="7725342" y="15875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49" name="Oval 10"/>
          <p:cNvSpPr>
            <a:spLocks noChangeArrowheads="1"/>
          </p:cNvSpPr>
          <p:nvPr/>
        </p:nvSpPr>
        <p:spPr bwMode="auto">
          <a:xfrm>
            <a:off x="6963342" y="24257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54" name="Line 15"/>
          <p:cNvSpPr>
            <a:spLocks noChangeShapeType="1"/>
          </p:cNvSpPr>
          <p:nvPr/>
        </p:nvSpPr>
        <p:spPr bwMode="auto">
          <a:xfrm flipH="1">
            <a:off x="7037954" y="1663700"/>
            <a:ext cx="841375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55" name="Line 16"/>
          <p:cNvSpPr>
            <a:spLocks noChangeShapeType="1"/>
          </p:cNvSpPr>
          <p:nvPr/>
        </p:nvSpPr>
        <p:spPr bwMode="auto">
          <a:xfrm>
            <a:off x="7877742" y="1739900"/>
            <a:ext cx="609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56" name="Line 17"/>
          <p:cNvSpPr>
            <a:spLocks noChangeShapeType="1"/>
          </p:cNvSpPr>
          <p:nvPr/>
        </p:nvSpPr>
        <p:spPr bwMode="auto">
          <a:xfrm flipH="1">
            <a:off x="6733154" y="2501900"/>
            <a:ext cx="307975" cy="838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57" name="Line 18"/>
          <p:cNvSpPr>
            <a:spLocks noChangeShapeType="1"/>
          </p:cNvSpPr>
          <p:nvPr/>
        </p:nvSpPr>
        <p:spPr bwMode="auto">
          <a:xfrm>
            <a:off x="7039542" y="2501900"/>
            <a:ext cx="838200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558" name="AutoShape 19"/>
          <p:cNvSpPr>
            <a:spLocks noChangeArrowheads="1"/>
          </p:cNvSpPr>
          <p:nvPr/>
        </p:nvSpPr>
        <p:spPr bwMode="auto">
          <a:xfrm>
            <a:off x="7188767" y="3689350"/>
            <a:ext cx="1695450" cy="903288"/>
          </a:xfrm>
          <a:prstGeom prst="roundRect">
            <a:avLst>
              <a:gd name="adj" fmla="val 176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969543" y="1999343"/>
            <a:ext cx="261257" cy="273957"/>
          </a:xfrm>
          <a:prstGeom prst="ellipse">
            <a:avLst/>
          </a:prstGeom>
          <a:solidFill>
            <a:srgbClr val="0000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487342" y="2286000"/>
            <a:ext cx="261257" cy="273957"/>
          </a:xfrm>
          <a:prstGeom prst="ellipse">
            <a:avLst/>
          </a:prstGeom>
          <a:solidFill>
            <a:srgbClr val="0000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085963" y="4042909"/>
            <a:ext cx="261257" cy="273957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38913" y="3340100"/>
            <a:ext cx="261257" cy="273957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85671" y="3445102"/>
            <a:ext cx="261257" cy="273957"/>
          </a:xfrm>
          <a:prstGeom prst="ellips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100171" y="4301671"/>
            <a:ext cx="261257" cy="273957"/>
          </a:xfrm>
          <a:prstGeom prst="ellipse">
            <a:avLst/>
          </a:prstGeom>
          <a:solidFill>
            <a:srgbClr val="00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542213" y="4019890"/>
            <a:ext cx="261257" cy="273957"/>
          </a:xfrm>
          <a:prstGeom prst="ellips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182542" y="4027713"/>
            <a:ext cx="261257" cy="273957"/>
          </a:xfrm>
          <a:prstGeom prst="ellipse">
            <a:avLst/>
          </a:prstGeom>
          <a:solidFill>
            <a:srgbClr val="00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77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://lh5.google.ru/Dedushkin1/R0RPp9kph3I/AAAAAAAACQE/aj84SK9GWgQ/s800/%D0%94%D0%9D%D0%B0%D0%B1.2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55" y="617321"/>
            <a:ext cx="1749475" cy="1455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the inverted index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3" y="695323"/>
            <a:ext cx="5419401" cy="54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4" y="695323"/>
            <a:ext cx="5424038" cy="54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3" y="695323"/>
            <a:ext cx="5439705" cy="54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2128" y="2072815"/>
            <a:ext cx="3461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Have to consider several words for best accuracy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Want to use as big codebook as possible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굴림" panose="020B0600000101010101" pitchFamily="50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Want to spend as little time as possible for matching to codebooks</a:t>
            </a:r>
          </a:p>
        </p:txBody>
      </p:sp>
      <p:sp>
        <p:nvSpPr>
          <p:cNvPr id="9226" name="Двойная стрелка вверх/вниз 9225"/>
          <p:cNvSpPr/>
          <p:nvPr/>
        </p:nvSpPr>
        <p:spPr>
          <a:xfrm>
            <a:off x="6515974" y="4245789"/>
            <a:ext cx="1724813" cy="862113"/>
          </a:xfrm>
          <a:prstGeom prst="upDownArrow">
            <a:avLst>
              <a:gd name="adj1" fmla="val 59143"/>
              <a:gd name="adj2" fmla="val 3426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conflict</a:t>
            </a:r>
          </a:p>
        </p:txBody>
      </p:sp>
      <p:sp>
        <p:nvSpPr>
          <p:cNvPr id="8" name="Овал 7"/>
          <p:cNvSpPr/>
          <p:nvPr/>
        </p:nvSpPr>
        <p:spPr>
          <a:xfrm rot="21374510">
            <a:off x="8317758" y="881414"/>
            <a:ext cx="268423" cy="282963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 rot="5565580">
            <a:off x="7505195" y="991180"/>
            <a:ext cx="316603" cy="3229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2660" y="7920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Query: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6214" y="65194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Lempitsky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226" grpId="0" animBg="1"/>
      <p:bldP spid="8" grpId="0" animBg="1"/>
      <p:bldP spid="3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Class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099" y="1587500"/>
            <a:ext cx="8137071" cy="50673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Discuss re-ranking for achieving higher accuracy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Spatial verification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Query expansion</a:t>
            </a:r>
          </a:p>
          <a:p>
            <a:r>
              <a:rPr lang="en-US" altLang="ko-KR" dirty="0">
                <a:ea typeface="굴림" panose="020B0600000101010101" pitchFamily="50" charset="-127"/>
              </a:rPr>
              <a:t>Understand approximate nearest neighbor search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Inverted index and inverted multi-index</a:t>
            </a:r>
          </a:p>
          <a:p>
            <a:pPr lvl="1"/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dirty="0">
                <a:ea typeface="굴림" panose="020B0600000101010101" pitchFamily="50" charset="-127"/>
              </a:rPr>
              <a:t>At the last class: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Bag-of-visual-Words (</a:t>
            </a:r>
            <a:r>
              <a:rPr lang="en-US" altLang="ko-KR" dirty="0" err="1">
                <a:ea typeface="굴림" panose="020B0600000101010101" pitchFamily="50" charset="-127"/>
              </a:rPr>
              <a:t>BoW</a:t>
            </a:r>
            <a:r>
              <a:rPr lang="en-US" altLang="ko-KR" dirty="0">
                <a:ea typeface="굴림" panose="020B0600000101010101" pitchFamily="50" charset="-127"/>
              </a:rPr>
              <a:t>) models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CNN w/ triplet loss (ranking loss)</a:t>
            </a:r>
          </a:p>
          <a:p>
            <a:pPr lvl="1"/>
            <a:endParaRPr lang="en-US" altLang="ko-KR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014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5940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Inverted</a:t>
            </a:r>
            <a:r>
              <a:rPr lang="zh-CN" altLang="en-US" dirty="0"/>
              <a:t> </a:t>
            </a:r>
            <a:r>
              <a:rPr lang="en-US" altLang="zh-CN" dirty="0"/>
              <a:t>Multi-Index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941" y="1495751"/>
            <a:ext cx="3528821" cy="4569371"/>
          </a:xfrm>
        </p:spPr>
        <p:txBody>
          <a:bodyPr/>
          <a:lstStyle/>
          <a:p>
            <a:r>
              <a:rPr lang="en-US" sz="2400" b="1" dirty="0"/>
              <a:t>Product quantization for indexing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Main advantage: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For the same K, much    finer subdivision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Very efficient in finding  </a:t>
            </a:r>
            <a:r>
              <a:rPr lang="en-US" sz="2000" dirty="0" err="1"/>
              <a:t>kNN</a:t>
            </a:r>
            <a:r>
              <a:rPr lang="en-US" sz="2000" dirty="0"/>
              <a:t> </a:t>
            </a:r>
            <a:r>
              <a:rPr lang="en-US" sz="2000" dirty="0" err="1"/>
              <a:t>codewords</a:t>
            </a:r>
            <a:r>
              <a:rPr lang="en-US" sz="2000" dirty="0"/>
              <a:t>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315931"/>
            <a:ext cx="5212181" cy="5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15931"/>
            <a:ext cx="5212180" cy="521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4"/>
          <p:cNvGrpSpPr/>
          <p:nvPr/>
        </p:nvGrpSpPr>
        <p:grpSpPr>
          <a:xfrm>
            <a:off x="3719233" y="1469605"/>
            <a:ext cx="153696" cy="4917853"/>
            <a:chOff x="3448061" y="1556291"/>
            <a:chExt cx="153696" cy="4917853"/>
          </a:xfrm>
          <a:solidFill>
            <a:schemeClr val="accent3"/>
          </a:solidFill>
        </p:grpSpPr>
        <p:sp>
          <p:nvSpPr>
            <p:cNvPr id="14" name="Овал 3"/>
            <p:cNvSpPr/>
            <p:nvPr/>
          </p:nvSpPr>
          <p:spPr>
            <a:xfrm>
              <a:off x="3448061" y="1556291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15" name="Овал 33"/>
            <p:cNvSpPr/>
            <p:nvPr/>
          </p:nvSpPr>
          <p:spPr>
            <a:xfrm>
              <a:off x="3448061" y="1955600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16" name="Овал 34"/>
            <p:cNvSpPr/>
            <p:nvPr/>
          </p:nvSpPr>
          <p:spPr>
            <a:xfrm>
              <a:off x="3448061" y="2319587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17" name="Овал 35"/>
            <p:cNvSpPr/>
            <p:nvPr/>
          </p:nvSpPr>
          <p:spPr>
            <a:xfrm>
              <a:off x="3448061" y="2781740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18" name="Овал 36"/>
            <p:cNvSpPr/>
            <p:nvPr/>
          </p:nvSpPr>
          <p:spPr>
            <a:xfrm>
              <a:off x="3448061" y="3215463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19" name="Овал 37"/>
            <p:cNvSpPr/>
            <p:nvPr/>
          </p:nvSpPr>
          <p:spPr>
            <a:xfrm>
              <a:off x="3448061" y="3550743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0" name="Овал 38"/>
            <p:cNvSpPr/>
            <p:nvPr/>
          </p:nvSpPr>
          <p:spPr>
            <a:xfrm>
              <a:off x="3448061" y="3880889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1" name="Овал 39"/>
            <p:cNvSpPr/>
            <p:nvPr/>
          </p:nvSpPr>
          <p:spPr>
            <a:xfrm>
              <a:off x="3448061" y="4151085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2" name="Овал 40"/>
            <p:cNvSpPr/>
            <p:nvPr/>
          </p:nvSpPr>
          <p:spPr>
            <a:xfrm>
              <a:off x="3448061" y="4413459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3" name="Овал 41"/>
            <p:cNvSpPr/>
            <p:nvPr/>
          </p:nvSpPr>
          <p:spPr>
            <a:xfrm>
              <a:off x="3448061" y="4653324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4" name="Овал 42"/>
            <p:cNvSpPr/>
            <p:nvPr/>
          </p:nvSpPr>
          <p:spPr>
            <a:xfrm>
              <a:off x="3448061" y="4881261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5" name="Овал 43"/>
            <p:cNvSpPr/>
            <p:nvPr/>
          </p:nvSpPr>
          <p:spPr>
            <a:xfrm>
              <a:off x="3448061" y="5113174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6" name="Овал 44"/>
            <p:cNvSpPr/>
            <p:nvPr/>
          </p:nvSpPr>
          <p:spPr>
            <a:xfrm>
              <a:off x="3448061" y="5319565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7" name="Овал 45"/>
            <p:cNvSpPr/>
            <p:nvPr/>
          </p:nvSpPr>
          <p:spPr>
            <a:xfrm>
              <a:off x="3448061" y="5552235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8" name="Овал 46"/>
            <p:cNvSpPr/>
            <p:nvPr/>
          </p:nvSpPr>
          <p:spPr>
            <a:xfrm>
              <a:off x="3448061" y="5864573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29" name="Овал 47"/>
            <p:cNvSpPr/>
            <p:nvPr/>
          </p:nvSpPr>
          <p:spPr>
            <a:xfrm>
              <a:off x="3448061" y="6320448"/>
              <a:ext cx="153696" cy="15369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</p:grpSp>
      <p:grpSp>
        <p:nvGrpSpPr>
          <p:cNvPr id="30" name="Группа 5"/>
          <p:cNvGrpSpPr/>
          <p:nvPr/>
        </p:nvGrpSpPr>
        <p:grpSpPr>
          <a:xfrm>
            <a:off x="4001059" y="1255910"/>
            <a:ext cx="4733605" cy="153697"/>
            <a:chOff x="3716239" y="1368474"/>
            <a:chExt cx="4733605" cy="153697"/>
          </a:xfrm>
          <a:solidFill>
            <a:schemeClr val="accent1"/>
          </a:solidFill>
        </p:grpSpPr>
        <p:sp>
          <p:nvSpPr>
            <p:cNvPr id="31" name="Овал 50"/>
            <p:cNvSpPr/>
            <p:nvPr/>
          </p:nvSpPr>
          <p:spPr>
            <a:xfrm rot="16200000">
              <a:off x="3716239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2" name="Овал 51"/>
            <p:cNvSpPr/>
            <p:nvPr/>
          </p:nvSpPr>
          <p:spPr>
            <a:xfrm rot="16200000">
              <a:off x="4258852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3" name="Овал 52"/>
            <p:cNvSpPr/>
            <p:nvPr/>
          </p:nvSpPr>
          <p:spPr>
            <a:xfrm rot="16200000">
              <a:off x="4725199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4" name="Овал 53"/>
            <p:cNvSpPr/>
            <p:nvPr/>
          </p:nvSpPr>
          <p:spPr>
            <a:xfrm rot="16200000">
              <a:off x="5112288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5" name="Овал 54"/>
            <p:cNvSpPr/>
            <p:nvPr/>
          </p:nvSpPr>
          <p:spPr>
            <a:xfrm rot="16200000">
              <a:off x="5464123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6" name="Овал 55"/>
            <p:cNvSpPr/>
            <p:nvPr/>
          </p:nvSpPr>
          <p:spPr>
            <a:xfrm rot="16200000">
              <a:off x="5751635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7" name="Овал 56"/>
            <p:cNvSpPr/>
            <p:nvPr/>
          </p:nvSpPr>
          <p:spPr>
            <a:xfrm rot="16200000">
              <a:off x="5979421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8" name="Овал 57"/>
            <p:cNvSpPr/>
            <p:nvPr/>
          </p:nvSpPr>
          <p:spPr>
            <a:xfrm rot="16200000">
              <a:off x="6201849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39" name="Овал 58"/>
            <p:cNvSpPr/>
            <p:nvPr/>
          </p:nvSpPr>
          <p:spPr>
            <a:xfrm rot="16200000">
              <a:off x="6402807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0" name="Овал 59"/>
            <p:cNvSpPr/>
            <p:nvPr/>
          </p:nvSpPr>
          <p:spPr>
            <a:xfrm rot="16200000">
              <a:off x="6601728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1" name="Овал 60"/>
            <p:cNvSpPr/>
            <p:nvPr/>
          </p:nvSpPr>
          <p:spPr>
            <a:xfrm rot="16200000">
              <a:off x="6775073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2" name="Овал 61"/>
            <p:cNvSpPr/>
            <p:nvPr/>
          </p:nvSpPr>
          <p:spPr>
            <a:xfrm rot="16200000">
              <a:off x="6952394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3" name="Овал 62"/>
            <p:cNvSpPr/>
            <p:nvPr/>
          </p:nvSpPr>
          <p:spPr>
            <a:xfrm rot="16200000">
              <a:off x="7158785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4" name="Овал 63"/>
            <p:cNvSpPr/>
            <p:nvPr/>
          </p:nvSpPr>
          <p:spPr>
            <a:xfrm rot="16200000">
              <a:off x="7418751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5" name="Овал 64"/>
            <p:cNvSpPr/>
            <p:nvPr/>
          </p:nvSpPr>
          <p:spPr>
            <a:xfrm rot="16200000">
              <a:off x="7751561" y="1368475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  <p:sp>
          <p:nvSpPr>
            <p:cNvPr id="46" name="Овал 65"/>
            <p:cNvSpPr/>
            <p:nvPr/>
          </p:nvSpPr>
          <p:spPr>
            <a:xfrm rot="16200000">
              <a:off x="8296148" y="1368474"/>
              <a:ext cx="153696" cy="15369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맑은 고딕"/>
                <a:cs typeface="+mn-cs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242611" y="305983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[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Babenko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 and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Lempitsky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, CVPR 2012]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91948" y="65194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Lempitsky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0" y="711290"/>
            <a:ext cx="2375187" cy="240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quantization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30130" y="724478"/>
            <a:ext cx="2324939" cy="2358984"/>
            <a:chOff x="2562225" y="1343026"/>
            <a:chExt cx="1517650" cy="15398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562225" y="1343026"/>
              <a:ext cx="758825" cy="7815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21050" y="1343026"/>
              <a:ext cx="758825" cy="7815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62225" y="2124614"/>
              <a:ext cx="758825" cy="75828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21050" y="2124614"/>
              <a:ext cx="758825" cy="75828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38131" y="1302311"/>
            <a:ext cx="6224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Split vector into correlated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subvectors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굴림" panose="020B0600000101010101" pitchFamily="50" charset="-127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use separate small codebook for each chunk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83" y="3669276"/>
            <a:ext cx="9105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For a budget of 4 bytes per descriptor: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Use a single codebook with 1 billion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codewords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or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891A7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many minutes     128GB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Use 4 different codebooks with 256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codewords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each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891A7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&lt; 1 millisecond    32KB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08330" y="742327"/>
            <a:ext cx="1162683" cy="2358984"/>
            <a:chOff x="4361985" y="1486968"/>
            <a:chExt cx="1162683" cy="23589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361985" y="1486968"/>
              <a:ext cx="0" cy="2358984"/>
            </a:xfrm>
            <a:prstGeom prst="line">
              <a:avLst/>
            </a:prstGeom>
            <a:ln w="38100">
              <a:solidFill>
                <a:srgbClr val="FF818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524668" y="1486968"/>
              <a:ext cx="0" cy="2358984"/>
            </a:xfrm>
            <a:prstGeom prst="line">
              <a:avLst/>
            </a:prstGeom>
            <a:ln w="38100">
              <a:solidFill>
                <a:srgbClr val="FF818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s://encrypted-tbn0.google.com/images?q=tbn:ANd9GcTfODqsMv_tFmjMRqJApAhLo21LUYe_LcDwQGB9NDFy_HUTATo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63" y="3148977"/>
            <a:ext cx="750016" cy="10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oogle.com/images?q=tbn:ANd9GcS9S1DTchw2wI6ik7fX23wo0F85J9m6T9s2kBGQAke89LR5H_B8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26" y="309168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32" y="3227356"/>
            <a:ext cx="53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Quantization vs. Product quantization: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86214" y="65194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Lempitsky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7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 on 1 B SIFT descriptors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0" y="1134901"/>
            <a:ext cx="5464682" cy="41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795250" y="3883494"/>
            <a:ext cx="1658171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2165" y="342886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614" y="5906500"/>
            <a:ext cx="6899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Time increase: 1.4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msec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-&gt; 2.2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msec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 on a single core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(with BLAS instructions)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290" y="398285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K = 2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14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6214" y="65194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Lempitsky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6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examples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4598" y="590297"/>
            <a:ext cx="6959203" cy="1469330"/>
            <a:chOff x="450589" y="534640"/>
            <a:chExt cx="6959203" cy="146933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8" y="534640"/>
              <a:ext cx="6952574" cy="14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0589" y="1269305"/>
              <a:ext cx="679822" cy="73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15" y="604299"/>
              <a:ext cx="679822" cy="66500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2794" y="3547605"/>
            <a:ext cx="6991009" cy="1477031"/>
            <a:chOff x="418785" y="3491948"/>
            <a:chExt cx="6991009" cy="147703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8" y="3491948"/>
              <a:ext cx="6952576" cy="1470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18785" y="4234314"/>
              <a:ext cx="743429" cy="73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18" y="3562157"/>
              <a:ext cx="679822" cy="66500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2794" y="5018035"/>
            <a:ext cx="6991006" cy="1470430"/>
            <a:chOff x="418785" y="4962378"/>
            <a:chExt cx="6991006" cy="147043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5" y="4962378"/>
              <a:ext cx="6952576" cy="1470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18785" y="5698143"/>
              <a:ext cx="743429" cy="73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0589" y="5032587"/>
              <a:ext cx="679822" cy="66500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4" y="2059627"/>
            <a:ext cx="6952576" cy="14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1227" y="2795392"/>
            <a:ext cx="679822" cy="73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224" y="2140225"/>
            <a:ext cx="679822" cy="66500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6342" y="716999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Exact 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Uncompressed GIST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6342" y="1357639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Multi-D-ADC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16 bytes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6342" y="2187931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Exact 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Uncompressed GIST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96342" y="2828571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Multi-D-ADC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16 bytes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6342" y="3682008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Exact 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Uncompressed GIST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6342" y="4322648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Multi-D-ADC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16 bytes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6342" y="5145837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Exact 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Uncompressed GIST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96342" y="5786477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Multi-D-ADC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굴림" panose="020B0600000101010101" pitchFamily="50" charset="-127"/>
                <a:cs typeface="+mn-cs"/>
              </a:rPr>
              <a:t>16 bytes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20834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356507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0" y="504188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86214" y="651944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Lempitsky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1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Scalability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583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Issues with billions of images?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Searching speed </a:t>
            </a:r>
            <a:r>
              <a:rPr lang="en-US" altLang="ko-KR" dirty="0">
                <a:ea typeface="굴림" panose="020B0600000101010101" pitchFamily="50" charset="-127"/>
                <a:sym typeface="Wingdings" panose="05000000000000000000" pitchFamily="2" charset="2"/>
              </a:rPr>
              <a:t> inverted index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Accuracy </a:t>
            </a:r>
            <a:r>
              <a:rPr lang="en-US" altLang="ko-KR" dirty="0">
                <a:ea typeface="굴림" panose="020B0600000101010101" pitchFamily="50" charset="-127"/>
                <a:sym typeface="Wingdings" panose="05000000000000000000" pitchFamily="2" charset="2"/>
              </a:rPr>
              <a:t> larger codebooks, spatial verification, expansion, features</a:t>
            </a:r>
            <a:endParaRPr lang="en-US" altLang="ko-KR" dirty="0">
              <a:ea typeface="굴림" panose="020B0600000101010101" pitchFamily="50" charset="-127"/>
            </a:endParaRP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Memory </a:t>
            </a:r>
            <a:r>
              <a:rPr lang="en-US" altLang="ko-KR" dirty="0">
                <a:ea typeface="굴림" panose="020B0600000101010101" pitchFamily="50" charset="-127"/>
                <a:sym typeface="Wingdings" panose="05000000000000000000" pitchFamily="2" charset="2"/>
              </a:rPr>
              <a:t> compact representations</a:t>
            </a:r>
            <a:endParaRPr lang="en-US" altLang="ko-KR" dirty="0">
              <a:ea typeface="굴림" panose="020B0600000101010101" pitchFamily="50" charset="-127"/>
            </a:endParaRP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Easy to use?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Applications?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A new aspect?</a:t>
            </a:r>
          </a:p>
        </p:txBody>
      </p:sp>
    </p:spTree>
    <p:extLst>
      <p:ext uri="{BB962C8B-B14F-4D97-AF65-F5344CB8AC3E}">
        <p14:creationId xmlns:p14="http://schemas.microsoft.com/office/powerpoint/2010/main" val="331616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Class Objectives were: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099" y="1587500"/>
            <a:ext cx="8137071" cy="50673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Discuss re-ranking for achieving higher accuracy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Spatial verification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Query expansion</a:t>
            </a:r>
          </a:p>
          <a:p>
            <a:r>
              <a:rPr lang="en-US" altLang="ko-KR" dirty="0">
                <a:ea typeface="굴림" panose="020B0600000101010101" pitchFamily="50" charset="-127"/>
              </a:rPr>
              <a:t>Understand approximate nearest neighbor search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Inverted index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</a:rPr>
              <a:t>Inverted multi-index</a:t>
            </a:r>
          </a:p>
          <a:p>
            <a:pPr lvl="1"/>
            <a:endParaRPr lang="en-US" altLang="ko-KR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767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Next Time…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2390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Hashing techniques</a:t>
            </a:r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73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Homework for Every Class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25955" name="내용 개체 틀 2"/>
          <p:cNvSpPr>
            <a:spLocks noGrp="1"/>
          </p:cNvSpPr>
          <p:nvPr>
            <p:ph idx="1"/>
          </p:nvPr>
        </p:nvSpPr>
        <p:spPr>
          <a:xfrm>
            <a:off x="419100" y="1587500"/>
            <a:ext cx="8523288" cy="5067300"/>
          </a:xfrm>
        </p:spPr>
        <p:txBody>
          <a:bodyPr/>
          <a:lstStyle/>
          <a:p>
            <a:r>
              <a:rPr lang="en-US" altLang="ko-KR" sz="2400" dirty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</a:t>
            </a:r>
          </a:p>
          <a:p>
            <a:r>
              <a:rPr lang="en-US" altLang="ko-KR" sz="2400" dirty="0">
                <a:solidFill>
                  <a:srgbClr val="0000FF"/>
                </a:solidFill>
                <a:ea typeface="굴림" panose="020B0600000101010101" pitchFamily="50" charset="-127"/>
              </a:rPr>
              <a:t>Come up with one question on what we have discussed today</a:t>
            </a:r>
          </a:p>
          <a:p>
            <a:pPr lvl="1"/>
            <a:r>
              <a:rPr lang="en-US" altLang="ko-KR" sz="2000" dirty="0">
                <a:ea typeface="굴림" panose="020B0600000101010101" pitchFamily="50" charset="-127"/>
              </a:rPr>
              <a:t>1 for typical questions (that were answered in the class)</a:t>
            </a:r>
          </a:p>
          <a:p>
            <a:pPr lvl="1"/>
            <a:r>
              <a:rPr lang="en-US" altLang="ko-KR" sz="2000" dirty="0">
                <a:ea typeface="굴림" panose="020B0600000101010101" pitchFamily="50" charset="-127"/>
              </a:rPr>
              <a:t>2 for questions with thoughts or that surprised me</a:t>
            </a:r>
          </a:p>
          <a:p>
            <a:pPr lvl="1"/>
            <a:endParaRPr lang="en-US" altLang="ko-KR" sz="2000" dirty="0">
              <a:ea typeface="굴림" panose="020B0600000101010101" pitchFamily="50" charset="-127"/>
            </a:endParaRPr>
          </a:p>
          <a:p>
            <a:r>
              <a:rPr lang="en-US" altLang="ko-KR" sz="2400" dirty="0">
                <a:solidFill>
                  <a:srgbClr val="0000FF"/>
                </a:solidFill>
                <a:ea typeface="굴림" panose="020B0600000101010101" pitchFamily="50" charset="-127"/>
              </a:rPr>
              <a:t>Write questions 3 times</a:t>
            </a:r>
          </a:p>
        </p:txBody>
      </p:sp>
    </p:spTree>
    <p:extLst>
      <p:ext uri="{BB962C8B-B14F-4D97-AF65-F5344CB8AC3E}">
        <p14:creationId xmlns:p14="http://schemas.microsoft.com/office/powerpoint/2010/main" val="263989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79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09021"/>
                  </p:ext>
                </p:extLst>
              </p:nvPr>
            </p:nvGraphicFramePr>
            <p:xfrm>
              <a:off x="5607216" y="2803462"/>
              <a:ext cx="2822822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44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25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09021"/>
                  </p:ext>
                </p:extLst>
              </p:nvPr>
            </p:nvGraphicFramePr>
            <p:xfrm>
              <a:off x="5607216" y="2803462"/>
              <a:ext cx="2822822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44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25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3922" r="-435632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96703" t="-3922" r="-316484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1124" t="-3922" r="-223596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84375" t="-3922" r="-2083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68379" y="2776115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𝑐𝑙𝑢𝑠𝑡𝑒𝑟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9" y="2776115"/>
                <a:ext cx="551819" cy="369332"/>
              </a:xfrm>
              <a:prstGeom prst="rect">
                <a:avLst/>
              </a:prstGeom>
              <a:blipFill>
                <a:blip r:embed="rId4"/>
                <a:stretch>
                  <a:fillRect r="-7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393447"/>
                  </p:ext>
                </p:extLst>
              </p:nvPr>
            </p:nvGraphicFramePr>
            <p:xfrm>
              <a:off x="5607215" y="3255819"/>
              <a:ext cx="1625815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en-US" altLang="ko-KR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393447"/>
                  </p:ext>
                </p:extLst>
              </p:nvPr>
            </p:nvGraphicFramePr>
            <p:xfrm>
              <a:off x="5607215" y="3255819"/>
              <a:ext cx="1625815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149" t="-1961" r="-210345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95652" t="-1961" r="-98913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247" t="-1961" r="-2247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8379" y="3218769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𝑐𝑙𝑢𝑠𝑡𝑒𝑟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9" y="3218769"/>
                <a:ext cx="551819" cy="369332"/>
              </a:xfrm>
              <a:prstGeom prst="rect">
                <a:avLst/>
              </a:prstGeom>
              <a:blipFill>
                <a:blip r:embed="rId6"/>
                <a:stretch>
                  <a:fillRect r="-72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771382"/>
                  </p:ext>
                </p:extLst>
              </p:nvPr>
            </p:nvGraphicFramePr>
            <p:xfrm>
              <a:off x="5607216" y="3916740"/>
              <a:ext cx="1083876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charset="0"/>
                                  </a:rPr>
                                  <m:t>𝑖𝑑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771382"/>
                  </p:ext>
                </p:extLst>
              </p:nvPr>
            </p:nvGraphicFramePr>
            <p:xfrm>
              <a:off x="5607216" y="3916740"/>
              <a:ext cx="1083876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49" t="-1961" r="-108046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95652" t="-1961" r="-2174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8379" y="3879690"/>
                <a:ext cx="551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𝑐𝑙𝑢𝑠𝑡𝑒𝑟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C1C1C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mbria"/>
                  <a:ea typeface="맑은 고딕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9" y="3879690"/>
                <a:ext cx="551819" cy="369332"/>
              </a:xfrm>
              <a:prstGeom prst="rect">
                <a:avLst/>
              </a:prstGeom>
              <a:blipFill>
                <a:blip r:embed="rId8"/>
                <a:stretch>
                  <a:fillRect r="-73626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52144" y="3588101"/>
            <a:ext cx="492443" cy="4512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mbria"/>
                <a:ea typeface="맑은 고딕"/>
                <a:cs typeface="+mn-cs"/>
              </a:rPr>
              <a:t>…</a:t>
            </a:r>
          </a:p>
        </p:txBody>
      </p:sp>
      <p:cxnSp>
        <p:nvCxnSpPr>
          <p:cNvPr id="14" name="Straight Connector 199"/>
          <p:cNvCxnSpPr/>
          <p:nvPr/>
        </p:nvCxnSpPr>
        <p:spPr>
          <a:xfrm>
            <a:off x="4373647" y="2951078"/>
            <a:ext cx="0" cy="1113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5"/>
          <p:cNvCxnSpPr/>
          <p:nvPr/>
        </p:nvCxnSpPr>
        <p:spPr>
          <a:xfrm>
            <a:off x="4373647" y="3403435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9"/>
          <p:cNvCxnSpPr/>
          <p:nvPr/>
        </p:nvCxnSpPr>
        <p:spPr>
          <a:xfrm>
            <a:off x="4373647" y="4055933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184317" y="2030156"/>
            <a:ext cx="304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mbria"/>
                <a:ea typeface="맑은 고딕"/>
                <a:cs typeface="+mn-cs"/>
              </a:rPr>
              <a:t>Inverted index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/>
              <a:ea typeface="맑은 고딕"/>
              <a:cs typeface="+mn-cs"/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8" y="1841034"/>
            <a:ext cx="3024990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4" y="1835956"/>
            <a:ext cx="3027578" cy="30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6" name="Straight Connector 205"/>
          <p:cNvCxnSpPr/>
          <p:nvPr/>
        </p:nvCxnSpPr>
        <p:spPr>
          <a:xfrm>
            <a:off x="4373647" y="2961006"/>
            <a:ext cx="137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09982" y="6504483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Ack.: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Zhe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Lin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9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Problems of BoW Model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50179" name="내용 개체 틀 2"/>
          <p:cNvSpPr>
            <a:spLocks noGrp="1"/>
          </p:cNvSpPr>
          <p:nvPr>
            <p:ph idx="1"/>
          </p:nvPr>
        </p:nvSpPr>
        <p:spPr>
          <a:xfrm>
            <a:off x="419100" y="1587500"/>
            <a:ext cx="5148263" cy="5067300"/>
          </a:xfrm>
        </p:spPr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No spatial relationship between words</a:t>
            </a:r>
          </a:p>
          <a:p>
            <a:endParaRPr lang="en-US" altLang="ko-KR">
              <a:ea typeface="굴림" panose="020B0600000101010101" pitchFamily="50" charset="-127"/>
            </a:endParaRPr>
          </a:p>
          <a:p>
            <a:r>
              <a:rPr lang="en-US" altLang="ko-KR">
                <a:ea typeface="굴림" panose="020B0600000101010101" pitchFamily="50" charset="-127"/>
              </a:rPr>
              <a:t>How can we perform segmentation and localization?</a:t>
            </a:r>
          </a:p>
          <a:p>
            <a:pPr lvl="1"/>
            <a:endParaRPr lang="ko-KR" altLang="en-US">
              <a:ea typeface="굴림" panose="020B0600000101010101" pitchFamily="50" charset="-127"/>
            </a:endParaRPr>
          </a:p>
        </p:txBody>
      </p:sp>
      <p:pic>
        <p:nvPicPr>
          <p:cNvPr id="50180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587500"/>
            <a:ext cx="29432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6769100" y="5794375"/>
            <a:ext cx="1379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 b="0">
                <a:latin typeface="Arial" panose="020B0604020202020204" pitchFamily="34" charset="0"/>
              </a:rPr>
              <a:t>Ack.: Fei-Fei Li</a:t>
            </a:r>
            <a:endParaRPr lang="ko-KR" altLang="en-US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8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6" descr="C:\Documents and Settings\Administrator\Local Settings\Temporary Internet Files\Content.IE5\Y1B0M409\MPj0345950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698875"/>
            <a:ext cx="9969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7" descr="C:\Documents and Settings\Administrator\Local Settings\Temporary Internet Files\Content.IE5\B7GJ074I\MPj0345951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522413"/>
            <a:ext cx="11017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9" descr="C:\Documents and Settings\Administrator\Local Settings\Temporary Internet Files\Content.IE5\Y1B0M409\MPj0345961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673475"/>
            <a:ext cx="9255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0" descr="C:\Documents and Settings\Administrator\Local Settings\Temporary Internet Files\Content.IE5\U6Q260JV\MPj034596400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686175"/>
            <a:ext cx="9239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6" name="직선 화살표 연결선 52"/>
          <p:cNvCxnSpPr>
            <a:cxnSpLocks noChangeShapeType="1"/>
            <a:stCxn id="51203" idx="1"/>
            <a:endCxn id="51207" idx="3"/>
          </p:cNvCxnSpPr>
          <p:nvPr/>
        </p:nvCxnSpPr>
        <p:spPr bwMode="auto">
          <a:xfrm flipH="1">
            <a:off x="2611438" y="2293938"/>
            <a:ext cx="1304925" cy="1244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07" name="Picture 8" descr="http://media.arstechnica.com/reviews/os/mac-os-x-10-5.media/leopard-folder-b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463800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32"/>
          <p:cNvSpPr txBox="1">
            <a:spLocks noChangeArrowheads="1"/>
          </p:cNvSpPr>
          <p:nvPr/>
        </p:nvSpPr>
        <p:spPr bwMode="auto">
          <a:xfrm>
            <a:off x="730250" y="3621088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solidFill>
                  <a:schemeClr val="bg1"/>
                </a:solidFill>
                <a:latin typeface="Arial" panose="020B0604020202020204" pitchFamily="34" charset="0"/>
              </a:rPr>
              <a:t>Database</a:t>
            </a:r>
            <a:endParaRPr lang="ko-KR" altLang="en-US" sz="20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9" name="TextBox 19"/>
          <p:cNvSpPr txBox="1">
            <a:spLocks noChangeArrowheads="1"/>
          </p:cNvSpPr>
          <p:nvPr/>
        </p:nvSpPr>
        <p:spPr bwMode="auto">
          <a:xfrm>
            <a:off x="4992688" y="1803400"/>
            <a:ext cx="194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</a:rPr>
              <a:t>Query image</a:t>
            </a:r>
            <a:endParaRPr lang="ko-KR" altLang="en-US" sz="2400" b="0">
              <a:latin typeface="Arial" panose="020B0604020202020204" pitchFamily="34" charset="0"/>
            </a:endParaRPr>
          </a:p>
        </p:txBody>
      </p:sp>
      <p:sp>
        <p:nvSpPr>
          <p:cNvPr id="51210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Post-Processing or Reranking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51211" name="TextBox 20"/>
          <p:cNvSpPr txBox="1">
            <a:spLocks noChangeArrowheads="1"/>
          </p:cNvSpPr>
          <p:nvPr/>
        </p:nvSpPr>
        <p:spPr bwMode="auto">
          <a:xfrm>
            <a:off x="4322763" y="3184525"/>
            <a:ext cx="386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</a:rPr>
              <a:t>Shortlist (e.g., 100 images)</a:t>
            </a:r>
            <a:endParaRPr lang="ko-KR" altLang="en-US" sz="2400" b="0">
              <a:latin typeface="Arial" panose="020B0604020202020204" pitchFamily="34" charset="0"/>
            </a:endParaRPr>
          </a:p>
        </p:txBody>
      </p:sp>
      <p:pic>
        <p:nvPicPr>
          <p:cNvPr id="51212" name="Picture 2" descr="https://upload.wikimedia.org/wikipedia/commons/9/90/Beijing_TV_Tower_2(2007-07)(_small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635375"/>
            <a:ext cx="10652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TextBox 3"/>
          <p:cNvSpPr txBox="1">
            <a:spLocks noChangeArrowheads="1"/>
          </p:cNvSpPr>
          <p:nvPr/>
        </p:nvSpPr>
        <p:spPr bwMode="auto">
          <a:xfrm>
            <a:off x="7288213" y="4114800"/>
            <a:ext cx="35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..</a:t>
            </a:r>
            <a:endParaRPr lang="ko-KR" altLang="en-US" sz="2400">
              <a:latin typeface="Arial" panose="020B0604020202020204" pitchFamily="34" charset="0"/>
            </a:endParaRPr>
          </a:p>
        </p:txBody>
      </p:sp>
      <p:pic>
        <p:nvPicPr>
          <p:cNvPr id="51214" name="Picture 16" descr="C:\Documents and Settings\Administrator\Local Settings\Temporary Internet Files\Content.IE5\Y1B0M409\MPj0345950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5327650"/>
            <a:ext cx="9969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9" descr="C:\Documents and Settings\Administrator\Local Settings\Temporary Internet Files\Content.IE5\Y1B0M409\MPj0345961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5302250"/>
            <a:ext cx="9255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20" descr="C:\Documents and Settings\Administrator\Local Settings\Temporary Internet Files\Content.IE5\U6Q260JV\MPj034596400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5327650"/>
            <a:ext cx="9223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2" descr="https://upload.wikimedia.org/wikipedia/commons/9/90/Beijing_TV_Tower_2(2007-07)(_small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5302250"/>
            <a:ext cx="10652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TextBox 32"/>
          <p:cNvSpPr txBox="1">
            <a:spLocks noChangeArrowheads="1"/>
          </p:cNvSpPr>
          <p:nvPr/>
        </p:nvSpPr>
        <p:spPr bwMode="auto">
          <a:xfrm>
            <a:off x="7288213" y="5743575"/>
            <a:ext cx="35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..</a:t>
            </a:r>
            <a:endParaRPr lang="ko-KR" altLang="en-US" sz="2400">
              <a:latin typeface="Arial" panose="020B0604020202020204" pitchFamily="34" charset="0"/>
            </a:endParaRPr>
          </a:p>
        </p:txBody>
      </p:sp>
      <p:cxnSp>
        <p:nvCxnSpPr>
          <p:cNvPr id="51219" name="구부러진 연결선 9"/>
          <p:cNvCxnSpPr>
            <a:cxnSpLocks noChangeShapeType="1"/>
          </p:cNvCxnSpPr>
          <p:nvPr/>
        </p:nvCxnSpPr>
        <p:spPr bwMode="auto">
          <a:xfrm rot="10800000" flipV="1">
            <a:off x="3990975" y="4513263"/>
            <a:ext cx="12700" cy="1627187"/>
          </a:xfrm>
          <a:prstGeom prst="curvedConnector3">
            <a:avLst>
              <a:gd name="adj1" fmla="val 630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0" name="직선 화살표 연결선 52"/>
          <p:cNvCxnSpPr>
            <a:cxnSpLocks noChangeShapeType="1"/>
            <a:stCxn id="51207" idx="3"/>
            <a:endCxn id="51202" idx="1"/>
          </p:cNvCxnSpPr>
          <p:nvPr/>
        </p:nvCxnSpPr>
        <p:spPr bwMode="auto">
          <a:xfrm>
            <a:off x="2611438" y="3538538"/>
            <a:ext cx="1379537" cy="8572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1382713" y="5332413"/>
            <a:ext cx="1693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</a:rPr>
              <a:t>Re-ranking</a:t>
            </a:r>
            <a:endParaRPr lang="ko-KR" altLang="en-US" sz="2400" b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47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Post-Processing</a:t>
            </a:r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5325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50" charset="-127"/>
              </a:rPr>
              <a:t>Geometric verification</a:t>
            </a:r>
          </a:p>
          <a:p>
            <a:pPr lvl="1"/>
            <a:r>
              <a:rPr lang="en-US" altLang="ko-KR">
                <a:ea typeface="굴림" panose="020B0600000101010101" pitchFamily="50" charset="-127"/>
              </a:rPr>
              <a:t>RANSAC</a:t>
            </a:r>
          </a:p>
          <a:p>
            <a:pPr lvl="1"/>
            <a:endParaRPr lang="en-US" altLang="ko-KR">
              <a:ea typeface="굴림" panose="020B0600000101010101" pitchFamily="50" charset="-127"/>
            </a:endParaRPr>
          </a:p>
          <a:p>
            <a:pPr lvl="1"/>
            <a:endParaRPr lang="en-US" altLang="ko-KR">
              <a:ea typeface="굴림" panose="020B0600000101010101" pitchFamily="50" charset="-127"/>
            </a:endParaRPr>
          </a:p>
          <a:p>
            <a:pPr lvl="1"/>
            <a:endParaRPr lang="en-US" altLang="ko-KR">
              <a:ea typeface="굴림" panose="020B0600000101010101" pitchFamily="50" charset="-127"/>
            </a:endParaRPr>
          </a:p>
          <a:p>
            <a:r>
              <a:rPr lang="en-US" altLang="ko-KR">
                <a:ea typeface="굴림" panose="020B0600000101010101" pitchFamily="50" charset="-127"/>
              </a:rPr>
              <a:t>Query expansion</a:t>
            </a:r>
          </a:p>
          <a:p>
            <a:endParaRPr lang="ko-KR" altLang="en-US">
              <a:ea typeface="굴림" panose="020B0600000101010101" pitchFamily="50" charset="-127"/>
            </a:endParaRPr>
          </a:p>
        </p:txBody>
      </p:sp>
      <p:pic>
        <p:nvPicPr>
          <p:cNvPr id="53252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87500"/>
            <a:ext cx="3851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4491038" y="2895600"/>
            <a:ext cx="4727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</a:rPr>
              <a:t>Matching w/o spatial matching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000" dirty="0">
                <a:latin typeface="Arial" panose="020B0604020202020204" pitchFamily="34" charset="0"/>
              </a:rPr>
              <a:t>(</a:t>
            </a:r>
            <a:r>
              <a:rPr lang="en-US" altLang="ko-KR" sz="1000" dirty="0" err="1">
                <a:latin typeface="Arial" panose="020B0604020202020204" pitchFamily="34" charset="0"/>
              </a:rPr>
              <a:t>Ack</a:t>
            </a:r>
            <a:r>
              <a:rPr lang="en-US" altLang="ko-KR" sz="1000" dirty="0">
                <a:latin typeface="Arial" panose="020B0604020202020204" pitchFamily="34" charset="0"/>
              </a:rPr>
              <a:t>: Edward Johns et al.)</a:t>
            </a:r>
            <a:endParaRPr lang="ko-KR" altLang="en-US" sz="1000" dirty="0">
              <a:latin typeface="Arial" panose="020B0604020202020204" pitchFamily="34" charset="0"/>
            </a:endParaRPr>
          </a:p>
        </p:txBody>
      </p:sp>
      <p:grpSp>
        <p:nvGrpSpPr>
          <p:cNvPr id="53254" name="그룹 1"/>
          <p:cNvGrpSpPr>
            <a:grpSpLocks/>
          </p:cNvGrpSpPr>
          <p:nvPr/>
        </p:nvGrpSpPr>
        <p:grpSpPr bwMode="auto">
          <a:xfrm>
            <a:off x="1619250" y="4184650"/>
            <a:ext cx="5908675" cy="2544763"/>
            <a:chOff x="1209223" y="4221389"/>
            <a:chExt cx="7905749" cy="3274961"/>
          </a:xfrm>
        </p:grpSpPr>
        <p:sp>
          <p:nvSpPr>
            <p:cNvPr id="53255" name="Documents"/>
            <p:cNvSpPr>
              <a:spLocks noEditPoints="1" noChangeArrowheads="1"/>
            </p:cNvSpPr>
            <p:nvPr/>
          </p:nvSpPr>
          <p:spPr bwMode="auto">
            <a:xfrm>
              <a:off x="4000047" y="4221389"/>
              <a:ext cx="1352550" cy="1809750"/>
            </a:xfrm>
            <a:custGeom>
              <a:avLst/>
              <a:gdLst>
                <a:gd name="T0" fmla="*/ 0 w 21600"/>
                <a:gd name="T1" fmla="*/ 2147483646 h 21600"/>
                <a:gd name="T2" fmla="*/ 2147483646 w 21600"/>
                <a:gd name="T3" fmla="*/ 0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0 h 21600"/>
                <a:gd name="T18" fmla="*/ 2147483646 w 21600"/>
                <a:gd name="T19" fmla="*/ 0 h 21600"/>
                <a:gd name="T20" fmla="*/ 0 w 21600"/>
                <a:gd name="T21" fmla="*/ 2147483646 h 21600"/>
                <a:gd name="T22" fmla="*/ 2147483646 w 21600"/>
                <a:gd name="T23" fmla="*/ 2147483646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45 w 21600"/>
                <a:gd name="T37" fmla="*/ 4171 h 21600"/>
                <a:gd name="T38" fmla="*/ 16522 w 21600"/>
                <a:gd name="T39" fmla="*/ 17314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56" name="Document"/>
            <p:cNvSpPr>
              <a:spLocks noEditPoints="1" noChangeArrowheads="1"/>
            </p:cNvSpPr>
            <p:nvPr/>
          </p:nvSpPr>
          <p:spPr bwMode="auto">
            <a:xfrm>
              <a:off x="1209223" y="4221389"/>
              <a:ext cx="13525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0 w 21600"/>
                <a:gd name="T11" fmla="*/ 0 h 21600"/>
                <a:gd name="T12" fmla="*/ 2147483646 w 21600"/>
                <a:gd name="T13" fmla="*/ 0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53257" name="직선 화살표 연결선 7"/>
            <p:cNvCxnSpPr>
              <a:cxnSpLocks noChangeShapeType="1"/>
            </p:cNvCxnSpPr>
            <p:nvPr/>
          </p:nvCxnSpPr>
          <p:spPr bwMode="auto">
            <a:xfrm>
              <a:off x="2707822" y="5115152"/>
              <a:ext cx="1292225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58" name="TextBox 8"/>
            <p:cNvSpPr txBox="1">
              <a:spLocks noChangeArrowheads="1"/>
            </p:cNvSpPr>
            <p:nvPr/>
          </p:nvSpPr>
          <p:spPr bwMode="auto">
            <a:xfrm>
              <a:off x="2649738" y="4488090"/>
              <a:ext cx="1436552" cy="59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</a:rPr>
                <a:t>query</a:t>
              </a:r>
              <a:endParaRPr lang="ko-KR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53259" name="직선 화살표 연결선 9"/>
            <p:cNvCxnSpPr>
              <a:cxnSpLocks noChangeShapeType="1"/>
            </p:cNvCxnSpPr>
            <p:nvPr/>
          </p:nvCxnSpPr>
          <p:spPr bwMode="auto">
            <a:xfrm>
              <a:off x="5352597" y="5113564"/>
              <a:ext cx="1293812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0" name="Document"/>
            <p:cNvSpPr>
              <a:spLocks noEditPoints="1" noChangeArrowheads="1"/>
            </p:cNvSpPr>
            <p:nvPr/>
          </p:nvSpPr>
          <p:spPr bwMode="auto">
            <a:xfrm>
              <a:off x="6651172" y="4221389"/>
              <a:ext cx="13525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0 w 21600"/>
                <a:gd name="T11" fmla="*/ 0 h 21600"/>
                <a:gd name="T12" fmla="*/ 2147483646 w 21600"/>
                <a:gd name="T13" fmla="*/ 0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1" name="Document"/>
            <p:cNvSpPr>
              <a:spLocks noEditPoints="1" noChangeArrowheads="1"/>
            </p:cNvSpPr>
            <p:nvPr/>
          </p:nvSpPr>
          <p:spPr bwMode="auto">
            <a:xfrm>
              <a:off x="6803572" y="4373789"/>
              <a:ext cx="13525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0 w 21600"/>
                <a:gd name="T11" fmla="*/ 0 h 21600"/>
                <a:gd name="T12" fmla="*/ 2147483646 w 21600"/>
                <a:gd name="T13" fmla="*/ 0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2" name="Document"/>
            <p:cNvSpPr>
              <a:spLocks noEditPoints="1" noChangeArrowheads="1"/>
            </p:cNvSpPr>
            <p:nvPr/>
          </p:nvSpPr>
          <p:spPr bwMode="auto">
            <a:xfrm>
              <a:off x="6948034" y="4527777"/>
              <a:ext cx="13525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0 w 21600"/>
                <a:gd name="T11" fmla="*/ 0 h 21600"/>
                <a:gd name="T12" fmla="*/ 2147483646 w 21600"/>
                <a:gd name="T13" fmla="*/ 0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3" name="TextBox 13"/>
            <p:cNvSpPr txBox="1">
              <a:spLocks noChangeArrowheads="1"/>
            </p:cNvSpPr>
            <p:nvPr/>
          </p:nvSpPr>
          <p:spPr bwMode="auto">
            <a:xfrm>
              <a:off x="1510846" y="6194653"/>
              <a:ext cx="1573318" cy="59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</a:rPr>
                <a:t>input</a:t>
              </a:r>
              <a:endParaRPr lang="ko-KR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3264" name="TextBox 14"/>
            <p:cNvSpPr txBox="1">
              <a:spLocks noChangeArrowheads="1"/>
            </p:cNvSpPr>
            <p:nvPr/>
          </p:nvSpPr>
          <p:spPr bwMode="auto">
            <a:xfrm>
              <a:off x="4182609" y="6194652"/>
              <a:ext cx="11207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</a:rPr>
                <a:t>DB</a:t>
              </a:r>
              <a:endParaRPr lang="ko-KR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3265" name="TextBox 15"/>
            <p:cNvSpPr txBox="1">
              <a:spLocks noChangeArrowheads="1"/>
            </p:cNvSpPr>
            <p:nvPr/>
          </p:nvSpPr>
          <p:spPr bwMode="auto">
            <a:xfrm>
              <a:off x="7443334" y="6558189"/>
              <a:ext cx="16716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</a:rPr>
                <a:t>results</a:t>
              </a:r>
              <a:endParaRPr lang="ko-KR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7" name="위로 구부러진 화살표 16"/>
            <p:cNvSpPr/>
            <p:nvPr/>
          </p:nvSpPr>
          <p:spPr bwMode="auto">
            <a:xfrm>
              <a:off x="2122538" y="6655548"/>
              <a:ext cx="5222585" cy="840802"/>
            </a:xfrm>
            <a:prstGeom prst="curvedUp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799999" rev="0"/>
              </a:camera>
              <a:lightRig rig="threePt" dir="t"/>
            </a:scene3d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ko-KR" altLang="en-US" b="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6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Geometric Verification using RANSAC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22288" y="1535113"/>
            <a:ext cx="8229600" cy="51355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>
                <a:ea typeface="굴림" panose="020B0600000101010101" pitchFamily="50" charset="-127"/>
              </a:rPr>
              <a:t>Repeat N times: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>
              <a:ea typeface="굴림" panose="020B0600000101010101" pitchFamily="50" charset="-127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5019675" y="1708150"/>
            <a:ext cx="1125538" cy="1589088"/>
            <a:chOff x="1144292" y="2780502"/>
            <a:chExt cx="1126202" cy="1590020"/>
          </a:xfrm>
        </p:grpSpPr>
        <p:sp>
          <p:nvSpPr>
            <p:cNvPr id="54332" name="TextBox 5"/>
            <p:cNvSpPr txBox="1">
              <a:spLocks noChangeArrowheads="1"/>
            </p:cNvSpPr>
            <p:nvPr/>
          </p:nvSpPr>
          <p:spPr bwMode="auto">
            <a:xfrm>
              <a:off x="1449092" y="331390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333" name="TextBox 6"/>
            <p:cNvSpPr txBox="1">
              <a:spLocks noChangeArrowheads="1"/>
            </p:cNvSpPr>
            <p:nvPr/>
          </p:nvSpPr>
          <p:spPr bwMode="auto">
            <a:xfrm>
              <a:off x="1144292" y="3694902"/>
              <a:ext cx="304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chemeClr val="tx2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4334" name="TextBox 7"/>
            <p:cNvSpPr txBox="1">
              <a:spLocks noChangeArrowheads="1"/>
            </p:cNvSpPr>
            <p:nvPr/>
          </p:nvSpPr>
          <p:spPr bwMode="auto">
            <a:xfrm>
              <a:off x="1906292" y="278050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92D050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3929" y="3847928"/>
              <a:ext cx="384402" cy="522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4292" y="2780502"/>
              <a:ext cx="384402" cy="522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4637088" y="1441450"/>
            <a:ext cx="1890712" cy="2103438"/>
          </a:xfrm>
          <a:custGeom>
            <a:avLst/>
            <a:gdLst>
              <a:gd name="connsiteX0" fmla="*/ 666428 w 1890794"/>
              <a:gd name="connsiteY0" fmla="*/ 88963 h 2103743"/>
              <a:gd name="connsiteX1" fmla="*/ 526943 w 1890794"/>
              <a:gd name="connsiteY1" fmla="*/ 119960 h 2103743"/>
              <a:gd name="connsiteX2" fmla="*/ 480448 w 1890794"/>
              <a:gd name="connsiteY2" fmla="*/ 150956 h 2103743"/>
              <a:gd name="connsiteX3" fmla="*/ 387458 w 1890794"/>
              <a:gd name="connsiteY3" fmla="*/ 181953 h 2103743"/>
              <a:gd name="connsiteX4" fmla="*/ 340963 w 1890794"/>
              <a:gd name="connsiteY4" fmla="*/ 212949 h 2103743"/>
              <a:gd name="connsiteX5" fmla="*/ 232475 w 1890794"/>
              <a:gd name="connsiteY5" fmla="*/ 305939 h 2103743"/>
              <a:gd name="connsiteX6" fmla="*/ 170482 w 1890794"/>
              <a:gd name="connsiteY6" fmla="*/ 321438 h 2103743"/>
              <a:gd name="connsiteX7" fmla="*/ 123987 w 1890794"/>
              <a:gd name="connsiteY7" fmla="*/ 367933 h 2103743"/>
              <a:gd name="connsiteX8" fmla="*/ 77492 w 1890794"/>
              <a:gd name="connsiteY8" fmla="*/ 398929 h 2103743"/>
              <a:gd name="connsiteX9" fmla="*/ 46495 w 1890794"/>
              <a:gd name="connsiteY9" fmla="*/ 522916 h 2103743"/>
              <a:gd name="connsiteX10" fmla="*/ 0 w 1890794"/>
              <a:gd name="connsiteY10" fmla="*/ 631404 h 2103743"/>
              <a:gd name="connsiteX11" fmla="*/ 15499 w 1890794"/>
              <a:gd name="connsiteY11" fmla="*/ 801885 h 2103743"/>
              <a:gd name="connsiteX12" fmla="*/ 30997 w 1890794"/>
              <a:gd name="connsiteY12" fmla="*/ 1049858 h 2103743"/>
              <a:gd name="connsiteX13" fmla="*/ 61994 w 1890794"/>
              <a:gd name="connsiteY13" fmla="*/ 1158346 h 2103743"/>
              <a:gd name="connsiteX14" fmla="*/ 77492 w 1890794"/>
              <a:gd name="connsiteY14" fmla="*/ 1266834 h 2103743"/>
              <a:gd name="connsiteX15" fmla="*/ 92990 w 1890794"/>
              <a:gd name="connsiteY15" fmla="*/ 1421817 h 2103743"/>
              <a:gd name="connsiteX16" fmla="*/ 123987 w 1890794"/>
              <a:gd name="connsiteY16" fmla="*/ 1545804 h 2103743"/>
              <a:gd name="connsiteX17" fmla="*/ 139485 w 1890794"/>
              <a:gd name="connsiteY17" fmla="*/ 1592299 h 2103743"/>
              <a:gd name="connsiteX18" fmla="*/ 185980 w 1890794"/>
              <a:gd name="connsiteY18" fmla="*/ 1747282 h 2103743"/>
              <a:gd name="connsiteX19" fmla="*/ 201478 w 1890794"/>
              <a:gd name="connsiteY19" fmla="*/ 1809275 h 2103743"/>
              <a:gd name="connsiteX20" fmla="*/ 247973 w 1890794"/>
              <a:gd name="connsiteY20" fmla="*/ 1855770 h 2103743"/>
              <a:gd name="connsiteX21" fmla="*/ 294468 w 1890794"/>
              <a:gd name="connsiteY21" fmla="*/ 1948760 h 2103743"/>
              <a:gd name="connsiteX22" fmla="*/ 356461 w 1890794"/>
              <a:gd name="connsiteY22" fmla="*/ 1964258 h 2103743"/>
              <a:gd name="connsiteX23" fmla="*/ 387458 w 1890794"/>
              <a:gd name="connsiteY23" fmla="*/ 2010753 h 2103743"/>
              <a:gd name="connsiteX24" fmla="*/ 480448 w 1890794"/>
              <a:gd name="connsiteY24" fmla="*/ 2041749 h 2103743"/>
              <a:gd name="connsiteX25" fmla="*/ 526943 w 1890794"/>
              <a:gd name="connsiteY25" fmla="*/ 2057248 h 2103743"/>
              <a:gd name="connsiteX26" fmla="*/ 604434 w 1890794"/>
              <a:gd name="connsiteY26" fmla="*/ 2088244 h 2103743"/>
              <a:gd name="connsiteX27" fmla="*/ 681926 w 1890794"/>
              <a:gd name="connsiteY27" fmla="*/ 2103743 h 2103743"/>
              <a:gd name="connsiteX28" fmla="*/ 1053885 w 1890794"/>
              <a:gd name="connsiteY28" fmla="*/ 2088244 h 2103743"/>
              <a:gd name="connsiteX29" fmla="*/ 1193370 w 1890794"/>
              <a:gd name="connsiteY29" fmla="*/ 2057248 h 2103743"/>
              <a:gd name="connsiteX30" fmla="*/ 1394848 w 1890794"/>
              <a:gd name="connsiteY30" fmla="*/ 2010753 h 2103743"/>
              <a:gd name="connsiteX31" fmla="*/ 1503336 w 1890794"/>
              <a:gd name="connsiteY31" fmla="*/ 1948760 h 2103743"/>
              <a:gd name="connsiteX32" fmla="*/ 1549831 w 1890794"/>
              <a:gd name="connsiteY32" fmla="*/ 1917763 h 2103743"/>
              <a:gd name="connsiteX33" fmla="*/ 1580828 w 1890794"/>
              <a:gd name="connsiteY33" fmla="*/ 1871268 h 2103743"/>
              <a:gd name="connsiteX34" fmla="*/ 1627323 w 1890794"/>
              <a:gd name="connsiteY34" fmla="*/ 1824773 h 2103743"/>
              <a:gd name="connsiteX35" fmla="*/ 1658319 w 1890794"/>
              <a:gd name="connsiteY35" fmla="*/ 1747282 h 2103743"/>
              <a:gd name="connsiteX36" fmla="*/ 1720312 w 1890794"/>
              <a:gd name="connsiteY36" fmla="*/ 1623295 h 2103743"/>
              <a:gd name="connsiteX37" fmla="*/ 1782306 w 1890794"/>
              <a:gd name="connsiteY37" fmla="*/ 1452814 h 2103743"/>
              <a:gd name="connsiteX38" fmla="*/ 1813302 w 1890794"/>
              <a:gd name="connsiteY38" fmla="*/ 1406319 h 2103743"/>
              <a:gd name="connsiteX39" fmla="*/ 1828800 w 1890794"/>
              <a:gd name="connsiteY39" fmla="*/ 1344326 h 2103743"/>
              <a:gd name="connsiteX40" fmla="*/ 1859797 w 1890794"/>
              <a:gd name="connsiteY40" fmla="*/ 1266834 h 2103743"/>
              <a:gd name="connsiteX41" fmla="*/ 1890794 w 1890794"/>
              <a:gd name="connsiteY41" fmla="*/ 1065356 h 2103743"/>
              <a:gd name="connsiteX42" fmla="*/ 1875295 w 1890794"/>
              <a:gd name="connsiteY42" fmla="*/ 553912 h 2103743"/>
              <a:gd name="connsiteX43" fmla="*/ 1782306 w 1890794"/>
              <a:gd name="connsiteY43" fmla="*/ 367933 h 2103743"/>
              <a:gd name="connsiteX44" fmla="*/ 1720312 w 1890794"/>
              <a:gd name="connsiteY44" fmla="*/ 352434 h 2103743"/>
              <a:gd name="connsiteX45" fmla="*/ 1704814 w 1890794"/>
              <a:gd name="connsiteY45" fmla="*/ 305939 h 2103743"/>
              <a:gd name="connsiteX46" fmla="*/ 1658319 w 1890794"/>
              <a:gd name="connsiteY46" fmla="*/ 290441 h 2103743"/>
              <a:gd name="connsiteX47" fmla="*/ 1565329 w 1890794"/>
              <a:gd name="connsiteY47" fmla="*/ 228448 h 2103743"/>
              <a:gd name="connsiteX48" fmla="*/ 1518834 w 1890794"/>
              <a:gd name="connsiteY48" fmla="*/ 197451 h 2103743"/>
              <a:gd name="connsiteX49" fmla="*/ 1456841 w 1890794"/>
              <a:gd name="connsiteY49" fmla="*/ 181953 h 2103743"/>
              <a:gd name="connsiteX50" fmla="*/ 1363851 w 1890794"/>
              <a:gd name="connsiteY50" fmla="*/ 150956 h 2103743"/>
              <a:gd name="connsiteX51" fmla="*/ 1301858 w 1890794"/>
              <a:gd name="connsiteY51" fmla="*/ 135458 h 2103743"/>
              <a:gd name="connsiteX52" fmla="*/ 1208868 w 1890794"/>
              <a:gd name="connsiteY52" fmla="*/ 104461 h 2103743"/>
              <a:gd name="connsiteX53" fmla="*/ 1162373 w 1890794"/>
              <a:gd name="connsiteY53" fmla="*/ 73465 h 2103743"/>
              <a:gd name="connsiteX54" fmla="*/ 960895 w 1890794"/>
              <a:gd name="connsiteY54" fmla="*/ 42468 h 2103743"/>
              <a:gd name="connsiteX55" fmla="*/ 588936 w 1890794"/>
              <a:gd name="connsiteY55" fmla="*/ 88963 h 2103743"/>
              <a:gd name="connsiteX56" fmla="*/ 573438 w 1890794"/>
              <a:gd name="connsiteY56" fmla="*/ 119960 h 210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94" h="2103743">
                <a:moveTo>
                  <a:pt x="666428" y="88963"/>
                </a:moveTo>
                <a:cubicBezTo>
                  <a:pt x="630705" y="94917"/>
                  <a:pt x="565100" y="100882"/>
                  <a:pt x="526943" y="119960"/>
                </a:cubicBezTo>
                <a:cubicBezTo>
                  <a:pt x="510283" y="128290"/>
                  <a:pt x="497469" y="143391"/>
                  <a:pt x="480448" y="150956"/>
                </a:cubicBezTo>
                <a:cubicBezTo>
                  <a:pt x="450591" y="164226"/>
                  <a:pt x="414644" y="163829"/>
                  <a:pt x="387458" y="181953"/>
                </a:cubicBezTo>
                <a:cubicBezTo>
                  <a:pt x="371960" y="192285"/>
                  <a:pt x="355272" y="201025"/>
                  <a:pt x="340963" y="212949"/>
                </a:cubicBezTo>
                <a:cubicBezTo>
                  <a:pt x="294433" y="251724"/>
                  <a:pt x="290518" y="276917"/>
                  <a:pt x="232475" y="305939"/>
                </a:cubicBezTo>
                <a:cubicBezTo>
                  <a:pt x="213423" y="315465"/>
                  <a:pt x="191146" y="316272"/>
                  <a:pt x="170482" y="321438"/>
                </a:cubicBezTo>
                <a:cubicBezTo>
                  <a:pt x="154984" y="336936"/>
                  <a:pt x="140825" y="353902"/>
                  <a:pt x="123987" y="367933"/>
                </a:cubicBezTo>
                <a:cubicBezTo>
                  <a:pt x="109678" y="379857"/>
                  <a:pt x="85822" y="382269"/>
                  <a:pt x="77492" y="398929"/>
                </a:cubicBezTo>
                <a:cubicBezTo>
                  <a:pt x="58440" y="437032"/>
                  <a:pt x="65546" y="484812"/>
                  <a:pt x="46495" y="522916"/>
                </a:cubicBezTo>
                <a:cubicBezTo>
                  <a:pt x="8193" y="599521"/>
                  <a:pt x="22805" y="562991"/>
                  <a:pt x="0" y="631404"/>
                </a:cubicBezTo>
                <a:cubicBezTo>
                  <a:pt x="5166" y="688231"/>
                  <a:pt x="11284" y="744980"/>
                  <a:pt x="15499" y="801885"/>
                </a:cubicBezTo>
                <a:cubicBezTo>
                  <a:pt x="21617" y="884478"/>
                  <a:pt x="22756" y="967450"/>
                  <a:pt x="30997" y="1049858"/>
                </a:cubicBezTo>
                <a:cubicBezTo>
                  <a:pt x="33777" y="1077663"/>
                  <a:pt x="52552" y="1130021"/>
                  <a:pt x="61994" y="1158346"/>
                </a:cubicBezTo>
                <a:cubicBezTo>
                  <a:pt x="67160" y="1194509"/>
                  <a:pt x="73224" y="1230554"/>
                  <a:pt x="77492" y="1266834"/>
                </a:cubicBezTo>
                <a:cubicBezTo>
                  <a:pt x="83558" y="1318397"/>
                  <a:pt x="84455" y="1370605"/>
                  <a:pt x="92990" y="1421817"/>
                </a:cubicBezTo>
                <a:cubicBezTo>
                  <a:pt x="99994" y="1463838"/>
                  <a:pt x="110516" y="1505389"/>
                  <a:pt x="123987" y="1545804"/>
                </a:cubicBezTo>
                <a:cubicBezTo>
                  <a:pt x="129153" y="1561302"/>
                  <a:pt x="135941" y="1576351"/>
                  <a:pt x="139485" y="1592299"/>
                </a:cubicBezTo>
                <a:cubicBezTo>
                  <a:pt x="196852" y="1850448"/>
                  <a:pt x="112941" y="1552507"/>
                  <a:pt x="185980" y="1747282"/>
                </a:cubicBezTo>
                <a:cubicBezTo>
                  <a:pt x="193459" y="1767226"/>
                  <a:pt x="190910" y="1790781"/>
                  <a:pt x="201478" y="1809275"/>
                </a:cubicBezTo>
                <a:cubicBezTo>
                  <a:pt x="212352" y="1828305"/>
                  <a:pt x="232475" y="1840272"/>
                  <a:pt x="247973" y="1855770"/>
                </a:cubicBezTo>
                <a:cubicBezTo>
                  <a:pt x="256814" y="1882291"/>
                  <a:pt x="268718" y="1931593"/>
                  <a:pt x="294468" y="1948760"/>
                </a:cubicBezTo>
                <a:cubicBezTo>
                  <a:pt x="312191" y="1960575"/>
                  <a:pt x="335797" y="1959092"/>
                  <a:pt x="356461" y="1964258"/>
                </a:cubicBezTo>
                <a:cubicBezTo>
                  <a:pt x="366793" y="1979756"/>
                  <a:pt x="371663" y="2000881"/>
                  <a:pt x="387458" y="2010753"/>
                </a:cubicBezTo>
                <a:cubicBezTo>
                  <a:pt x="415165" y="2028070"/>
                  <a:pt x="449451" y="2031417"/>
                  <a:pt x="480448" y="2041749"/>
                </a:cubicBezTo>
                <a:cubicBezTo>
                  <a:pt x="495946" y="2046915"/>
                  <a:pt x="511775" y="2051181"/>
                  <a:pt x="526943" y="2057248"/>
                </a:cubicBezTo>
                <a:cubicBezTo>
                  <a:pt x="552773" y="2067580"/>
                  <a:pt x="577787" y="2080250"/>
                  <a:pt x="604434" y="2088244"/>
                </a:cubicBezTo>
                <a:cubicBezTo>
                  <a:pt x="629665" y="2095813"/>
                  <a:pt x="656095" y="2098577"/>
                  <a:pt x="681926" y="2103743"/>
                </a:cubicBezTo>
                <a:cubicBezTo>
                  <a:pt x="805912" y="2098577"/>
                  <a:pt x="930085" y="2096782"/>
                  <a:pt x="1053885" y="2088244"/>
                </a:cubicBezTo>
                <a:cubicBezTo>
                  <a:pt x="1087774" y="2085907"/>
                  <a:pt x="1157968" y="2065115"/>
                  <a:pt x="1193370" y="2057248"/>
                </a:cubicBezTo>
                <a:cubicBezTo>
                  <a:pt x="1408053" y="2009540"/>
                  <a:pt x="1090991" y="2086715"/>
                  <a:pt x="1394848" y="2010753"/>
                </a:cubicBezTo>
                <a:cubicBezTo>
                  <a:pt x="1508126" y="1935233"/>
                  <a:pt x="1365692" y="2027413"/>
                  <a:pt x="1503336" y="1948760"/>
                </a:cubicBezTo>
                <a:cubicBezTo>
                  <a:pt x="1519509" y="1939519"/>
                  <a:pt x="1534333" y="1928095"/>
                  <a:pt x="1549831" y="1917763"/>
                </a:cubicBezTo>
                <a:cubicBezTo>
                  <a:pt x="1560163" y="1902265"/>
                  <a:pt x="1568903" y="1885577"/>
                  <a:pt x="1580828" y="1871268"/>
                </a:cubicBezTo>
                <a:cubicBezTo>
                  <a:pt x="1594860" y="1854430"/>
                  <a:pt x="1615707" y="1843359"/>
                  <a:pt x="1627323" y="1824773"/>
                </a:cubicBezTo>
                <a:cubicBezTo>
                  <a:pt x="1642068" y="1801182"/>
                  <a:pt x="1646661" y="1772542"/>
                  <a:pt x="1658319" y="1747282"/>
                </a:cubicBezTo>
                <a:cubicBezTo>
                  <a:pt x="1677682" y="1705328"/>
                  <a:pt x="1705700" y="1667131"/>
                  <a:pt x="1720312" y="1623295"/>
                </a:cubicBezTo>
                <a:cubicBezTo>
                  <a:pt x="1734780" y="1579891"/>
                  <a:pt x="1760739" y="1495949"/>
                  <a:pt x="1782306" y="1452814"/>
                </a:cubicBezTo>
                <a:cubicBezTo>
                  <a:pt x="1790636" y="1436154"/>
                  <a:pt x="1802970" y="1421817"/>
                  <a:pt x="1813302" y="1406319"/>
                </a:cubicBezTo>
                <a:cubicBezTo>
                  <a:pt x="1818468" y="1385655"/>
                  <a:pt x="1822064" y="1364533"/>
                  <a:pt x="1828800" y="1344326"/>
                </a:cubicBezTo>
                <a:cubicBezTo>
                  <a:pt x="1837598" y="1317933"/>
                  <a:pt x="1852477" y="1293674"/>
                  <a:pt x="1859797" y="1266834"/>
                </a:cubicBezTo>
                <a:cubicBezTo>
                  <a:pt x="1866246" y="1243189"/>
                  <a:pt x="1888351" y="1082454"/>
                  <a:pt x="1890794" y="1065356"/>
                </a:cubicBezTo>
                <a:cubicBezTo>
                  <a:pt x="1885628" y="894875"/>
                  <a:pt x="1888376" y="723969"/>
                  <a:pt x="1875295" y="553912"/>
                </a:cubicBezTo>
                <a:cubicBezTo>
                  <a:pt x="1872957" y="523524"/>
                  <a:pt x="1816316" y="376436"/>
                  <a:pt x="1782306" y="367933"/>
                </a:cubicBezTo>
                <a:lnTo>
                  <a:pt x="1720312" y="352434"/>
                </a:lnTo>
                <a:cubicBezTo>
                  <a:pt x="1715146" y="336936"/>
                  <a:pt x="1716366" y="317491"/>
                  <a:pt x="1704814" y="305939"/>
                </a:cubicBezTo>
                <a:cubicBezTo>
                  <a:pt x="1693262" y="294387"/>
                  <a:pt x="1672600" y="298375"/>
                  <a:pt x="1658319" y="290441"/>
                </a:cubicBezTo>
                <a:cubicBezTo>
                  <a:pt x="1625754" y="272349"/>
                  <a:pt x="1596326" y="249112"/>
                  <a:pt x="1565329" y="228448"/>
                </a:cubicBezTo>
                <a:cubicBezTo>
                  <a:pt x="1549831" y="218116"/>
                  <a:pt x="1536905" y="201969"/>
                  <a:pt x="1518834" y="197451"/>
                </a:cubicBezTo>
                <a:cubicBezTo>
                  <a:pt x="1498170" y="192285"/>
                  <a:pt x="1477243" y="188074"/>
                  <a:pt x="1456841" y="181953"/>
                </a:cubicBezTo>
                <a:cubicBezTo>
                  <a:pt x="1425546" y="172564"/>
                  <a:pt x="1395549" y="158880"/>
                  <a:pt x="1363851" y="150956"/>
                </a:cubicBezTo>
                <a:cubicBezTo>
                  <a:pt x="1343187" y="145790"/>
                  <a:pt x="1322260" y="141579"/>
                  <a:pt x="1301858" y="135458"/>
                </a:cubicBezTo>
                <a:cubicBezTo>
                  <a:pt x="1270563" y="126069"/>
                  <a:pt x="1236054" y="122585"/>
                  <a:pt x="1208868" y="104461"/>
                </a:cubicBezTo>
                <a:cubicBezTo>
                  <a:pt x="1193370" y="94129"/>
                  <a:pt x="1179493" y="80802"/>
                  <a:pt x="1162373" y="73465"/>
                </a:cubicBezTo>
                <a:cubicBezTo>
                  <a:pt x="1115391" y="53330"/>
                  <a:pt x="988906" y="45580"/>
                  <a:pt x="960895" y="42468"/>
                </a:cubicBezTo>
                <a:cubicBezTo>
                  <a:pt x="896144" y="45551"/>
                  <a:pt x="677897" y="0"/>
                  <a:pt x="588936" y="88963"/>
                </a:cubicBezTo>
                <a:cubicBezTo>
                  <a:pt x="580768" y="97131"/>
                  <a:pt x="578604" y="109628"/>
                  <a:pt x="573438" y="11996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51688" y="1365250"/>
            <a:ext cx="1890712" cy="2103438"/>
          </a:xfrm>
          <a:custGeom>
            <a:avLst/>
            <a:gdLst>
              <a:gd name="connsiteX0" fmla="*/ 666428 w 1890794"/>
              <a:gd name="connsiteY0" fmla="*/ 88963 h 2103743"/>
              <a:gd name="connsiteX1" fmla="*/ 526943 w 1890794"/>
              <a:gd name="connsiteY1" fmla="*/ 119960 h 2103743"/>
              <a:gd name="connsiteX2" fmla="*/ 480448 w 1890794"/>
              <a:gd name="connsiteY2" fmla="*/ 150956 h 2103743"/>
              <a:gd name="connsiteX3" fmla="*/ 387458 w 1890794"/>
              <a:gd name="connsiteY3" fmla="*/ 181953 h 2103743"/>
              <a:gd name="connsiteX4" fmla="*/ 340963 w 1890794"/>
              <a:gd name="connsiteY4" fmla="*/ 212949 h 2103743"/>
              <a:gd name="connsiteX5" fmla="*/ 232475 w 1890794"/>
              <a:gd name="connsiteY5" fmla="*/ 305939 h 2103743"/>
              <a:gd name="connsiteX6" fmla="*/ 170482 w 1890794"/>
              <a:gd name="connsiteY6" fmla="*/ 321438 h 2103743"/>
              <a:gd name="connsiteX7" fmla="*/ 123987 w 1890794"/>
              <a:gd name="connsiteY7" fmla="*/ 367933 h 2103743"/>
              <a:gd name="connsiteX8" fmla="*/ 77492 w 1890794"/>
              <a:gd name="connsiteY8" fmla="*/ 398929 h 2103743"/>
              <a:gd name="connsiteX9" fmla="*/ 46495 w 1890794"/>
              <a:gd name="connsiteY9" fmla="*/ 522916 h 2103743"/>
              <a:gd name="connsiteX10" fmla="*/ 0 w 1890794"/>
              <a:gd name="connsiteY10" fmla="*/ 631404 h 2103743"/>
              <a:gd name="connsiteX11" fmla="*/ 15499 w 1890794"/>
              <a:gd name="connsiteY11" fmla="*/ 801885 h 2103743"/>
              <a:gd name="connsiteX12" fmla="*/ 30997 w 1890794"/>
              <a:gd name="connsiteY12" fmla="*/ 1049858 h 2103743"/>
              <a:gd name="connsiteX13" fmla="*/ 61994 w 1890794"/>
              <a:gd name="connsiteY13" fmla="*/ 1158346 h 2103743"/>
              <a:gd name="connsiteX14" fmla="*/ 77492 w 1890794"/>
              <a:gd name="connsiteY14" fmla="*/ 1266834 h 2103743"/>
              <a:gd name="connsiteX15" fmla="*/ 92990 w 1890794"/>
              <a:gd name="connsiteY15" fmla="*/ 1421817 h 2103743"/>
              <a:gd name="connsiteX16" fmla="*/ 123987 w 1890794"/>
              <a:gd name="connsiteY16" fmla="*/ 1545804 h 2103743"/>
              <a:gd name="connsiteX17" fmla="*/ 139485 w 1890794"/>
              <a:gd name="connsiteY17" fmla="*/ 1592299 h 2103743"/>
              <a:gd name="connsiteX18" fmla="*/ 185980 w 1890794"/>
              <a:gd name="connsiteY18" fmla="*/ 1747282 h 2103743"/>
              <a:gd name="connsiteX19" fmla="*/ 201478 w 1890794"/>
              <a:gd name="connsiteY19" fmla="*/ 1809275 h 2103743"/>
              <a:gd name="connsiteX20" fmla="*/ 247973 w 1890794"/>
              <a:gd name="connsiteY20" fmla="*/ 1855770 h 2103743"/>
              <a:gd name="connsiteX21" fmla="*/ 294468 w 1890794"/>
              <a:gd name="connsiteY21" fmla="*/ 1948760 h 2103743"/>
              <a:gd name="connsiteX22" fmla="*/ 356461 w 1890794"/>
              <a:gd name="connsiteY22" fmla="*/ 1964258 h 2103743"/>
              <a:gd name="connsiteX23" fmla="*/ 387458 w 1890794"/>
              <a:gd name="connsiteY23" fmla="*/ 2010753 h 2103743"/>
              <a:gd name="connsiteX24" fmla="*/ 480448 w 1890794"/>
              <a:gd name="connsiteY24" fmla="*/ 2041749 h 2103743"/>
              <a:gd name="connsiteX25" fmla="*/ 526943 w 1890794"/>
              <a:gd name="connsiteY25" fmla="*/ 2057248 h 2103743"/>
              <a:gd name="connsiteX26" fmla="*/ 604434 w 1890794"/>
              <a:gd name="connsiteY26" fmla="*/ 2088244 h 2103743"/>
              <a:gd name="connsiteX27" fmla="*/ 681926 w 1890794"/>
              <a:gd name="connsiteY27" fmla="*/ 2103743 h 2103743"/>
              <a:gd name="connsiteX28" fmla="*/ 1053885 w 1890794"/>
              <a:gd name="connsiteY28" fmla="*/ 2088244 h 2103743"/>
              <a:gd name="connsiteX29" fmla="*/ 1193370 w 1890794"/>
              <a:gd name="connsiteY29" fmla="*/ 2057248 h 2103743"/>
              <a:gd name="connsiteX30" fmla="*/ 1394848 w 1890794"/>
              <a:gd name="connsiteY30" fmla="*/ 2010753 h 2103743"/>
              <a:gd name="connsiteX31" fmla="*/ 1503336 w 1890794"/>
              <a:gd name="connsiteY31" fmla="*/ 1948760 h 2103743"/>
              <a:gd name="connsiteX32" fmla="*/ 1549831 w 1890794"/>
              <a:gd name="connsiteY32" fmla="*/ 1917763 h 2103743"/>
              <a:gd name="connsiteX33" fmla="*/ 1580828 w 1890794"/>
              <a:gd name="connsiteY33" fmla="*/ 1871268 h 2103743"/>
              <a:gd name="connsiteX34" fmla="*/ 1627323 w 1890794"/>
              <a:gd name="connsiteY34" fmla="*/ 1824773 h 2103743"/>
              <a:gd name="connsiteX35" fmla="*/ 1658319 w 1890794"/>
              <a:gd name="connsiteY35" fmla="*/ 1747282 h 2103743"/>
              <a:gd name="connsiteX36" fmla="*/ 1720312 w 1890794"/>
              <a:gd name="connsiteY36" fmla="*/ 1623295 h 2103743"/>
              <a:gd name="connsiteX37" fmla="*/ 1782306 w 1890794"/>
              <a:gd name="connsiteY37" fmla="*/ 1452814 h 2103743"/>
              <a:gd name="connsiteX38" fmla="*/ 1813302 w 1890794"/>
              <a:gd name="connsiteY38" fmla="*/ 1406319 h 2103743"/>
              <a:gd name="connsiteX39" fmla="*/ 1828800 w 1890794"/>
              <a:gd name="connsiteY39" fmla="*/ 1344326 h 2103743"/>
              <a:gd name="connsiteX40" fmla="*/ 1859797 w 1890794"/>
              <a:gd name="connsiteY40" fmla="*/ 1266834 h 2103743"/>
              <a:gd name="connsiteX41" fmla="*/ 1890794 w 1890794"/>
              <a:gd name="connsiteY41" fmla="*/ 1065356 h 2103743"/>
              <a:gd name="connsiteX42" fmla="*/ 1875295 w 1890794"/>
              <a:gd name="connsiteY42" fmla="*/ 553912 h 2103743"/>
              <a:gd name="connsiteX43" fmla="*/ 1782306 w 1890794"/>
              <a:gd name="connsiteY43" fmla="*/ 367933 h 2103743"/>
              <a:gd name="connsiteX44" fmla="*/ 1720312 w 1890794"/>
              <a:gd name="connsiteY44" fmla="*/ 352434 h 2103743"/>
              <a:gd name="connsiteX45" fmla="*/ 1704814 w 1890794"/>
              <a:gd name="connsiteY45" fmla="*/ 305939 h 2103743"/>
              <a:gd name="connsiteX46" fmla="*/ 1658319 w 1890794"/>
              <a:gd name="connsiteY46" fmla="*/ 290441 h 2103743"/>
              <a:gd name="connsiteX47" fmla="*/ 1565329 w 1890794"/>
              <a:gd name="connsiteY47" fmla="*/ 228448 h 2103743"/>
              <a:gd name="connsiteX48" fmla="*/ 1518834 w 1890794"/>
              <a:gd name="connsiteY48" fmla="*/ 197451 h 2103743"/>
              <a:gd name="connsiteX49" fmla="*/ 1456841 w 1890794"/>
              <a:gd name="connsiteY49" fmla="*/ 181953 h 2103743"/>
              <a:gd name="connsiteX50" fmla="*/ 1363851 w 1890794"/>
              <a:gd name="connsiteY50" fmla="*/ 150956 h 2103743"/>
              <a:gd name="connsiteX51" fmla="*/ 1301858 w 1890794"/>
              <a:gd name="connsiteY51" fmla="*/ 135458 h 2103743"/>
              <a:gd name="connsiteX52" fmla="*/ 1208868 w 1890794"/>
              <a:gd name="connsiteY52" fmla="*/ 104461 h 2103743"/>
              <a:gd name="connsiteX53" fmla="*/ 1162373 w 1890794"/>
              <a:gd name="connsiteY53" fmla="*/ 73465 h 2103743"/>
              <a:gd name="connsiteX54" fmla="*/ 960895 w 1890794"/>
              <a:gd name="connsiteY54" fmla="*/ 42468 h 2103743"/>
              <a:gd name="connsiteX55" fmla="*/ 588936 w 1890794"/>
              <a:gd name="connsiteY55" fmla="*/ 88963 h 2103743"/>
              <a:gd name="connsiteX56" fmla="*/ 573438 w 1890794"/>
              <a:gd name="connsiteY56" fmla="*/ 119960 h 210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94" h="2103743">
                <a:moveTo>
                  <a:pt x="666428" y="88963"/>
                </a:moveTo>
                <a:cubicBezTo>
                  <a:pt x="630705" y="94917"/>
                  <a:pt x="565100" y="100882"/>
                  <a:pt x="526943" y="119960"/>
                </a:cubicBezTo>
                <a:cubicBezTo>
                  <a:pt x="510283" y="128290"/>
                  <a:pt x="497469" y="143391"/>
                  <a:pt x="480448" y="150956"/>
                </a:cubicBezTo>
                <a:cubicBezTo>
                  <a:pt x="450591" y="164226"/>
                  <a:pt x="414644" y="163829"/>
                  <a:pt x="387458" y="181953"/>
                </a:cubicBezTo>
                <a:cubicBezTo>
                  <a:pt x="371960" y="192285"/>
                  <a:pt x="355272" y="201025"/>
                  <a:pt x="340963" y="212949"/>
                </a:cubicBezTo>
                <a:cubicBezTo>
                  <a:pt x="294433" y="251724"/>
                  <a:pt x="290518" y="276917"/>
                  <a:pt x="232475" y="305939"/>
                </a:cubicBezTo>
                <a:cubicBezTo>
                  <a:pt x="213423" y="315465"/>
                  <a:pt x="191146" y="316272"/>
                  <a:pt x="170482" y="321438"/>
                </a:cubicBezTo>
                <a:cubicBezTo>
                  <a:pt x="154984" y="336936"/>
                  <a:pt x="140825" y="353902"/>
                  <a:pt x="123987" y="367933"/>
                </a:cubicBezTo>
                <a:cubicBezTo>
                  <a:pt x="109678" y="379857"/>
                  <a:pt x="85822" y="382269"/>
                  <a:pt x="77492" y="398929"/>
                </a:cubicBezTo>
                <a:cubicBezTo>
                  <a:pt x="58440" y="437032"/>
                  <a:pt x="65546" y="484812"/>
                  <a:pt x="46495" y="522916"/>
                </a:cubicBezTo>
                <a:cubicBezTo>
                  <a:pt x="8193" y="599521"/>
                  <a:pt x="22805" y="562991"/>
                  <a:pt x="0" y="631404"/>
                </a:cubicBezTo>
                <a:cubicBezTo>
                  <a:pt x="5166" y="688231"/>
                  <a:pt x="11284" y="744980"/>
                  <a:pt x="15499" y="801885"/>
                </a:cubicBezTo>
                <a:cubicBezTo>
                  <a:pt x="21617" y="884478"/>
                  <a:pt x="22756" y="967450"/>
                  <a:pt x="30997" y="1049858"/>
                </a:cubicBezTo>
                <a:cubicBezTo>
                  <a:pt x="33777" y="1077663"/>
                  <a:pt x="52552" y="1130021"/>
                  <a:pt x="61994" y="1158346"/>
                </a:cubicBezTo>
                <a:cubicBezTo>
                  <a:pt x="67160" y="1194509"/>
                  <a:pt x="73224" y="1230554"/>
                  <a:pt x="77492" y="1266834"/>
                </a:cubicBezTo>
                <a:cubicBezTo>
                  <a:pt x="83558" y="1318397"/>
                  <a:pt x="84455" y="1370605"/>
                  <a:pt x="92990" y="1421817"/>
                </a:cubicBezTo>
                <a:cubicBezTo>
                  <a:pt x="99994" y="1463838"/>
                  <a:pt x="110516" y="1505389"/>
                  <a:pt x="123987" y="1545804"/>
                </a:cubicBezTo>
                <a:cubicBezTo>
                  <a:pt x="129153" y="1561302"/>
                  <a:pt x="135941" y="1576351"/>
                  <a:pt x="139485" y="1592299"/>
                </a:cubicBezTo>
                <a:cubicBezTo>
                  <a:pt x="196852" y="1850448"/>
                  <a:pt x="112941" y="1552507"/>
                  <a:pt x="185980" y="1747282"/>
                </a:cubicBezTo>
                <a:cubicBezTo>
                  <a:pt x="193459" y="1767226"/>
                  <a:pt x="190910" y="1790781"/>
                  <a:pt x="201478" y="1809275"/>
                </a:cubicBezTo>
                <a:cubicBezTo>
                  <a:pt x="212352" y="1828305"/>
                  <a:pt x="232475" y="1840272"/>
                  <a:pt x="247973" y="1855770"/>
                </a:cubicBezTo>
                <a:cubicBezTo>
                  <a:pt x="256814" y="1882291"/>
                  <a:pt x="268718" y="1931593"/>
                  <a:pt x="294468" y="1948760"/>
                </a:cubicBezTo>
                <a:cubicBezTo>
                  <a:pt x="312191" y="1960575"/>
                  <a:pt x="335797" y="1959092"/>
                  <a:pt x="356461" y="1964258"/>
                </a:cubicBezTo>
                <a:cubicBezTo>
                  <a:pt x="366793" y="1979756"/>
                  <a:pt x="371663" y="2000881"/>
                  <a:pt x="387458" y="2010753"/>
                </a:cubicBezTo>
                <a:cubicBezTo>
                  <a:pt x="415165" y="2028070"/>
                  <a:pt x="449451" y="2031417"/>
                  <a:pt x="480448" y="2041749"/>
                </a:cubicBezTo>
                <a:cubicBezTo>
                  <a:pt x="495946" y="2046915"/>
                  <a:pt x="511775" y="2051181"/>
                  <a:pt x="526943" y="2057248"/>
                </a:cubicBezTo>
                <a:cubicBezTo>
                  <a:pt x="552773" y="2067580"/>
                  <a:pt x="577787" y="2080250"/>
                  <a:pt x="604434" y="2088244"/>
                </a:cubicBezTo>
                <a:cubicBezTo>
                  <a:pt x="629665" y="2095813"/>
                  <a:pt x="656095" y="2098577"/>
                  <a:pt x="681926" y="2103743"/>
                </a:cubicBezTo>
                <a:cubicBezTo>
                  <a:pt x="805912" y="2098577"/>
                  <a:pt x="930085" y="2096782"/>
                  <a:pt x="1053885" y="2088244"/>
                </a:cubicBezTo>
                <a:cubicBezTo>
                  <a:pt x="1087774" y="2085907"/>
                  <a:pt x="1157968" y="2065115"/>
                  <a:pt x="1193370" y="2057248"/>
                </a:cubicBezTo>
                <a:cubicBezTo>
                  <a:pt x="1408053" y="2009540"/>
                  <a:pt x="1090991" y="2086715"/>
                  <a:pt x="1394848" y="2010753"/>
                </a:cubicBezTo>
                <a:cubicBezTo>
                  <a:pt x="1508126" y="1935233"/>
                  <a:pt x="1365692" y="2027413"/>
                  <a:pt x="1503336" y="1948760"/>
                </a:cubicBezTo>
                <a:cubicBezTo>
                  <a:pt x="1519509" y="1939519"/>
                  <a:pt x="1534333" y="1928095"/>
                  <a:pt x="1549831" y="1917763"/>
                </a:cubicBezTo>
                <a:cubicBezTo>
                  <a:pt x="1560163" y="1902265"/>
                  <a:pt x="1568903" y="1885577"/>
                  <a:pt x="1580828" y="1871268"/>
                </a:cubicBezTo>
                <a:cubicBezTo>
                  <a:pt x="1594860" y="1854430"/>
                  <a:pt x="1615707" y="1843359"/>
                  <a:pt x="1627323" y="1824773"/>
                </a:cubicBezTo>
                <a:cubicBezTo>
                  <a:pt x="1642068" y="1801182"/>
                  <a:pt x="1646661" y="1772542"/>
                  <a:pt x="1658319" y="1747282"/>
                </a:cubicBezTo>
                <a:cubicBezTo>
                  <a:pt x="1677682" y="1705328"/>
                  <a:pt x="1705700" y="1667131"/>
                  <a:pt x="1720312" y="1623295"/>
                </a:cubicBezTo>
                <a:cubicBezTo>
                  <a:pt x="1734780" y="1579891"/>
                  <a:pt x="1760739" y="1495949"/>
                  <a:pt x="1782306" y="1452814"/>
                </a:cubicBezTo>
                <a:cubicBezTo>
                  <a:pt x="1790636" y="1436154"/>
                  <a:pt x="1802970" y="1421817"/>
                  <a:pt x="1813302" y="1406319"/>
                </a:cubicBezTo>
                <a:cubicBezTo>
                  <a:pt x="1818468" y="1385655"/>
                  <a:pt x="1822064" y="1364533"/>
                  <a:pt x="1828800" y="1344326"/>
                </a:cubicBezTo>
                <a:cubicBezTo>
                  <a:pt x="1837598" y="1317933"/>
                  <a:pt x="1852477" y="1293674"/>
                  <a:pt x="1859797" y="1266834"/>
                </a:cubicBezTo>
                <a:cubicBezTo>
                  <a:pt x="1866246" y="1243189"/>
                  <a:pt x="1888351" y="1082454"/>
                  <a:pt x="1890794" y="1065356"/>
                </a:cubicBezTo>
                <a:cubicBezTo>
                  <a:pt x="1885628" y="894875"/>
                  <a:pt x="1888376" y="723969"/>
                  <a:pt x="1875295" y="553912"/>
                </a:cubicBezTo>
                <a:cubicBezTo>
                  <a:pt x="1872957" y="523524"/>
                  <a:pt x="1816316" y="376436"/>
                  <a:pt x="1782306" y="367933"/>
                </a:cubicBezTo>
                <a:lnTo>
                  <a:pt x="1720312" y="352434"/>
                </a:lnTo>
                <a:cubicBezTo>
                  <a:pt x="1715146" y="336936"/>
                  <a:pt x="1716366" y="317491"/>
                  <a:pt x="1704814" y="305939"/>
                </a:cubicBezTo>
                <a:cubicBezTo>
                  <a:pt x="1693262" y="294387"/>
                  <a:pt x="1672600" y="298375"/>
                  <a:pt x="1658319" y="290441"/>
                </a:cubicBezTo>
                <a:cubicBezTo>
                  <a:pt x="1625754" y="272349"/>
                  <a:pt x="1596326" y="249112"/>
                  <a:pt x="1565329" y="228448"/>
                </a:cubicBezTo>
                <a:cubicBezTo>
                  <a:pt x="1549831" y="218116"/>
                  <a:pt x="1536905" y="201969"/>
                  <a:pt x="1518834" y="197451"/>
                </a:cubicBezTo>
                <a:cubicBezTo>
                  <a:pt x="1498170" y="192285"/>
                  <a:pt x="1477243" y="188074"/>
                  <a:pt x="1456841" y="181953"/>
                </a:cubicBezTo>
                <a:cubicBezTo>
                  <a:pt x="1425546" y="172564"/>
                  <a:pt x="1395549" y="158880"/>
                  <a:pt x="1363851" y="150956"/>
                </a:cubicBezTo>
                <a:cubicBezTo>
                  <a:pt x="1343187" y="145790"/>
                  <a:pt x="1322260" y="141579"/>
                  <a:pt x="1301858" y="135458"/>
                </a:cubicBezTo>
                <a:cubicBezTo>
                  <a:pt x="1270563" y="126069"/>
                  <a:pt x="1236054" y="122585"/>
                  <a:pt x="1208868" y="104461"/>
                </a:cubicBezTo>
                <a:cubicBezTo>
                  <a:pt x="1193370" y="94129"/>
                  <a:pt x="1179493" y="80802"/>
                  <a:pt x="1162373" y="73465"/>
                </a:cubicBezTo>
                <a:cubicBezTo>
                  <a:pt x="1115391" y="53330"/>
                  <a:pt x="988906" y="45580"/>
                  <a:pt x="960895" y="42468"/>
                </a:cubicBezTo>
                <a:cubicBezTo>
                  <a:pt x="896144" y="45551"/>
                  <a:pt x="677897" y="0"/>
                  <a:pt x="588936" y="88963"/>
                </a:cubicBezTo>
                <a:cubicBezTo>
                  <a:pt x="580768" y="97131"/>
                  <a:pt x="578604" y="109628"/>
                  <a:pt x="573438" y="11996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4279" name="Group 12"/>
          <p:cNvGrpSpPr>
            <a:grpSpLocks/>
          </p:cNvGrpSpPr>
          <p:nvPr/>
        </p:nvGrpSpPr>
        <p:grpSpPr bwMode="auto">
          <a:xfrm rot="655518">
            <a:off x="7493000" y="1784350"/>
            <a:ext cx="777875" cy="1320800"/>
            <a:chOff x="1144292" y="2780502"/>
            <a:chExt cx="778726" cy="1590150"/>
          </a:xfrm>
        </p:grpSpPr>
        <p:sp>
          <p:nvSpPr>
            <p:cNvPr id="54328" name="TextBox 13"/>
            <p:cNvSpPr txBox="1">
              <a:spLocks noChangeArrowheads="1"/>
            </p:cNvSpPr>
            <p:nvPr/>
          </p:nvSpPr>
          <p:spPr bwMode="auto">
            <a:xfrm>
              <a:off x="1449092" y="331390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329" name="TextBox 14"/>
            <p:cNvSpPr txBox="1">
              <a:spLocks noChangeArrowheads="1"/>
            </p:cNvSpPr>
            <p:nvPr/>
          </p:nvSpPr>
          <p:spPr bwMode="auto">
            <a:xfrm>
              <a:off x="1144292" y="3694901"/>
              <a:ext cx="304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chemeClr val="tx2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3804" y="3847179"/>
              <a:ext cx="384595" cy="5236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326" y="2775753"/>
              <a:ext cx="384595" cy="5236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</p:grpSp>
      <p:sp>
        <p:nvSpPr>
          <p:cNvPr id="54280" name="TextBox 17"/>
          <p:cNvSpPr txBox="1">
            <a:spLocks noChangeArrowheads="1"/>
          </p:cNvSpPr>
          <p:nvPr/>
        </p:nvSpPr>
        <p:spPr bwMode="auto">
          <a:xfrm>
            <a:off x="7304088" y="205105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92D050"/>
                </a:solidFill>
                <a:latin typeface="Arial" panose="020B0604020202020204" pitchFamily="34" charset="0"/>
              </a:rPr>
              <a:t>z</a:t>
            </a:r>
          </a:p>
        </p:txBody>
      </p:sp>
      <p:grpSp>
        <p:nvGrpSpPr>
          <p:cNvPr id="54281" name="Group 60"/>
          <p:cNvGrpSpPr>
            <a:grpSpLocks/>
          </p:cNvGrpSpPr>
          <p:nvPr/>
        </p:nvGrpSpPr>
        <p:grpSpPr bwMode="auto">
          <a:xfrm>
            <a:off x="5248275" y="2012950"/>
            <a:ext cx="762000" cy="533400"/>
            <a:chOff x="3277892" y="1866102"/>
            <a:chExt cx="762000" cy="533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77892" y="1866102"/>
              <a:ext cx="7620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63592" y="1980402"/>
              <a:ext cx="533400" cy="3048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3544592" y="1904202"/>
              <a:ext cx="5334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2" name="Group 66"/>
          <p:cNvGrpSpPr>
            <a:grpSpLocks/>
          </p:cNvGrpSpPr>
          <p:nvPr/>
        </p:nvGrpSpPr>
        <p:grpSpPr bwMode="auto">
          <a:xfrm>
            <a:off x="7458075" y="2089150"/>
            <a:ext cx="533400" cy="457200"/>
            <a:chOff x="5487692" y="1942302"/>
            <a:chExt cx="533400" cy="457200"/>
          </a:xfrm>
        </p:grpSpPr>
        <p:cxnSp>
          <p:nvCxnSpPr>
            <p:cNvPr id="30" name="Straight Connector 29"/>
            <p:cNvCxnSpPr/>
            <p:nvPr/>
          </p:nvCxnSpPr>
          <p:spPr>
            <a:xfrm rot="16200000" flipH="1">
              <a:off x="5678192" y="2056602"/>
              <a:ext cx="457200" cy="2286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487692" y="1942302"/>
              <a:ext cx="3048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5487692" y="2247102"/>
              <a:ext cx="531813" cy="1158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3" name="Group 4"/>
          <p:cNvGrpSpPr>
            <a:grpSpLocks/>
          </p:cNvGrpSpPr>
          <p:nvPr/>
        </p:nvGrpSpPr>
        <p:grpSpPr bwMode="auto">
          <a:xfrm>
            <a:off x="5094288" y="4937125"/>
            <a:ext cx="1125537" cy="1590675"/>
            <a:chOff x="1144292" y="2780502"/>
            <a:chExt cx="1126202" cy="1590020"/>
          </a:xfrm>
        </p:grpSpPr>
        <p:sp>
          <p:nvSpPr>
            <p:cNvPr id="54317" name="TextBox 41"/>
            <p:cNvSpPr txBox="1">
              <a:spLocks noChangeArrowheads="1"/>
            </p:cNvSpPr>
            <p:nvPr/>
          </p:nvSpPr>
          <p:spPr bwMode="auto">
            <a:xfrm>
              <a:off x="1449092" y="331390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318" name="TextBox 42"/>
            <p:cNvSpPr txBox="1">
              <a:spLocks noChangeArrowheads="1"/>
            </p:cNvSpPr>
            <p:nvPr/>
          </p:nvSpPr>
          <p:spPr bwMode="auto">
            <a:xfrm>
              <a:off x="1144292" y="3694902"/>
              <a:ext cx="304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chemeClr val="tx2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4319" name="TextBox 43"/>
            <p:cNvSpPr txBox="1">
              <a:spLocks noChangeArrowheads="1"/>
            </p:cNvSpPr>
            <p:nvPr/>
          </p:nvSpPr>
          <p:spPr bwMode="auto">
            <a:xfrm>
              <a:off x="1906292" y="278050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92D050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5517" y="3846863"/>
              <a:ext cx="384402" cy="52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4292" y="2780502"/>
              <a:ext cx="384402" cy="52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</p:grpSp>
      <p:sp>
        <p:nvSpPr>
          <p:cNvPr id="47" name="Freeform 46"/>
          <p:cNvSpPr/>
          <p:nvPr/>
        </p:nvSpPr>
        <p:spPr>
          <a:xfrm>
            <a:off x="4711700" y="4672013"/>
            <a:ext cx="1890713" cy="2103437"/>
          </a:xfrm>
          <a:custGeom>
            <a:avLst/>
            <a:gdLst>
              <a:gd name="connsiteX0" fmla="*/ 666428 w 1890794"/>
              <a:gd name="connsiteY0" fmla="*/ 88963 h 2103743"/>
              <a:gd name="connsiteX1" fmla="*/ 526943 w 1890794"/>
              <a:gd name="connsiteY1" fmla="*/ 119960 h 2103743"/>
              <a:gd name="connsiteX2" fmla="*/ 480448 w 1890794"/>
              <a:gd name="connsiteY2" fmla="*/ 150956 h 2103743"/>
              <a:gd name="connsiteX3" fmla="*/ 387458 w 1890794"/>
              <a:gd name="connsiteY3" fmla="*/ 181953 h 2103743"/>
              <a:gd name="connsiteX4" fmla="*/ 340963 w 1890794"/>
              <a:gd name="connsiteY4" fmla="*/ 212949 h 2103743"/>
              <a:gd name="connsiteX5" fmla="*/ 232475 w 1890794"/>
              <a:gd name="connsiteY5" fmla="*/ 305939 h 2103743"/>
              <a:gd name="connsiteX6" fmla="*/ 170482 w 1890794"/>
              <a:gd name="connsiteY6" fmla="*/ 321438 h 2103743"/>
              <a:gd name="connsiteX7" fmla="*/ 123987 w 1890794"/>
              <a:gd name="connsiteY7" fmla="*/ 367933 h 2103743"/>
              <a:gd name="connsiteX8" fmla="*/ 77492 w 1890794"/>
              <a:gd name="connsiteY8" fmla="*/ 398929 h 2103743"/>
              <a:gd name="connsiteX9" fmla="*/ 46495 w 1890794"/>
              <a:gd name="connsiteY9" fmla="*/ 522916 h 2103743"/>
              <a:gd name="connsiteX10" fmla="*/ 0 w 1890794"/>
              <a:gd name="connsiteY10" fmla="*/ 631404 h 2103743"/>
              <a:gd name="connsiteX11" fmla="*/ 15499 w 1890794"/>
              <a:gd name="connsiteY11" fmla="*/ 801885 h 2103743"/>
              <a:gd name="connsiteX12" fmla="*/ 30997 w 1890794"/>
              <a:gd name="connsiteY12" fmla="*/ 1049858 h 2103743"/>
              <a:gd name="connsiteX13" fmla="*/ 61994 w 1890794"/>
              <a:gd name="connsiteY13" fmla="*/ 1158346 h 2103743"/>
              <a:gd name="connsiteX14" fmla="*/ 77492 w 1890794"/>
              <a:gd name="connsiteY14" fmla="*/ 1266834 h 2103743"/>
              <a:gd name="connsiteX15" fmla="*/ 92990 w 1890794"/>
              <a:gd name="connsiteY15" fmla="*/ 1421817 h 2103743"/>
              <a:gd name="connsiteX16" fmla="*/ 123987 w 1890794"/>
              <a:gd name="connsiteY16" fmla="*/ 1545804 h 2103743"/>
              <a:gd name="connsiteX17" fmla="*/ 139485 w 1890794"/>
              <a:gd name="connsiteY17" fmla="*/ 1592299 h 2103743"/>
              <a:gd name="connsiteX18" fmla="*/ 185980 w 1890794"/>
              <a:gd name="connsiteY18" fmla="*/ 1747282 h 2103743"/>
              <a:gd name="connsiteX19" fmla="*/ 201478 w 1890794"/>
              <a:gd name="connsiteY19" fmla="*/ 1809275 h 2103743"/>
              <a:gd name="connsiteX20" fmla="*/ 247973 w 1890794"/>
              <a:gd name="connsiteY20" fmla="*/ 1855770 h 2103743"/>
              <a:gd name="connsiteX21" fmla="*/ 294468 w 1890794"/>
              <a:gd name="connsiteY21" fmla="*/ 1948760 h 2103743"/>
              <a:gd name="connsiteX22" fmla="*/ 356461 w 1890794"/>
              <a:gd name="connsiteY22" fmla="*/ 1964258 h 2103743"/>
              <a:gd name="connsiteX23" fmla="*/ 387458 w 1890794"/>
              <a:gd name="connsiteY23" fmla="*/ 2010753 h 2103743"/>
              <a:gd name="connsiteX24" fmla="*/ 480448 w 1890794"/>
              <a:gd name="connsiteY24" fmla="*/ 2041749 h 2103743"/>
              <a:gd name="connsiteX25" fmla="*/ 526943 w 1890794"/>
              <a:gd name="connsiteY25" fmla="*/ 2057248 h 2103743"/>
              <a:gd name="connsiteX26" fmla="*/ 604434 w 1890794"/>
              <a:gd name="connsiteY26" fmla="*/ 2088244 h 2103743"/>
              <a:gd name="connsiteX27" fmla="*/ 681926 w 1890794"/>
              <a:gd name="connsiteY27" fmla="*/ 2103743 h 2103743"/>
              <a:gd name="connsiteX28" fmla="*/ 1053885 w 1890794"/>
              <a:gd name="connsiteY28" fmla="*/ 2088244 h 2103743"/>
              <a:gd name="connsiteX29" fmla="*/ 1193370 w 1890794"/>
              <a:gd name="connsiteY29" fmla="*/ 2057248 h 2103743"/>
              <a:gd name="connsiteX30" fmla="*/ 1394848 w 1890794"/>
              <a:gd name="connsiteY30" fmla="*/ 2010753 h 2103743"/>
              <a:gd name="connsiteX31" fmla="*/ 1503336 w 1890794"/>
              <a:gd name="connsiteY31" fmla="*/ 1948760 h 2103743"/>
              <a:gd name="connsiteX32" fmla="*/ 1549831 w 1890794"/>
              <a:gd name="connsiteY32" fmla="*/ 1917763 h 2103743"/>
              <a:gd name="connsiteX33" fmla="*/ 1580828 w 1890794"/>
              <a:gd name="connsiteY33" fmla="*/ 1871268 h 2103743"/>
              <a:gd name="connsiteX34" fmla="*/ 1627323 w 1890794"/>
              <a:gd name="connsiteY34" fmla="*/ 1824773 h 2103743"/>
              <a:gd name="connsiteX35" fmla="*/ 1658319 w 1890794"/>
              <a:gd name="connsiteY35" fmla="*/ 1747282 h 2103743"/>
              <a:gd name="connsiteX36" fmla="*/ 1720312 w 1890794"/>
              <a:gd name="connsiteY36" fmla="*/ 1623295 h 2103743"/>
              <a:gd name="connsiteX37" fmla="*/ 1782306 w 1890794"/>
              <a:gd name="connsiteY37" fmla="*/ 1452814 h 2103743"/>
              <a:gd name="connsiteX38" fmla="*/ 1813302 w 1890794"/>
              <a:gd name="connsiteY38" fmla="*/ 1406319 h 2103743"/>
              <a:gd name="connsiteX39" fmla="*/ 1828800 w 1890794"/>
              <a:gd name="connsiteY39" fmla="*/ 1344326 h 2103743"/>
              <a:gd name="connsiteX40" fmla="*/ 1859797 w 1890794"/>
              <a:gd name="connsiteY40" fmla="*/ 1266834 h 2103743"/>
              <a:gd name="connsiteX41" fmla="*/ 1890794 w 1890794"/>
              <a:gd name="connsiteY41" fmla="*/ 1065356 h 2103743"/>
              <a:gd name="connsiteX42" fmla="*/ 1875295 w 1890794"/>
              <a:gd name="connsiteY42" fmla="*/ 553912 h 2103743"/>
              <a:gd name="connsiteX43" fmla="*/ 1782306 w 1890794"/>
              <a:gd name="connsiteY43" fmla="*/ 367933 h 2103743"/>
              <a:gd name="connsiteX44" fmla="*/ 1720312 w 1890794"/>
              <a:gd name="connsiteY44" fmla="*/ 352434 h 2103743"/>
              <a:gd name="connsiteX45" fmla="*/ 1704814 w 1890794"/>
              <a:gd name="connsiteY45" fmla="*/ 305939 h 2103743"/>
              <a:gd name="connsiteX46" fmla="*/ 1658319 w 1890794"/>
              <a:gd name="connsiteY46" fmla="*/ 290441 h 2103743"/>
              <a:gd name="connsiteX47" fmla="*/ 1565329 w 1890794"/>
              <a:gd name="connsiteY47" fmla="*/ 228448 h 2103743"/>
              <a:gd name="connsiteX48" fmla="*/ 1518834 w 1890794"/>
              <a:gd name="connsiteY48" fmla="*/ 197451 h 2103743"/>
              <a:gd name="connsiteX49" fmla="*/ 1456841 w 1890794"/>
              <a:gd name="connsiteY49" fmla="*/ 181953 h 2103743"/>
              <a:gd name="connsiteX50" fmla="*/ 1363851 w 1890794"/>
              <a:gd name="connsiteY50" fmla="*/ 150956 h 2103743"/>
              <a:gd name="connsiteX51" fmla="*/ 1301858 w 1890794"/>
              <a:gd name="connsiteY51" fmla="*/ 135458 h 2103743"/>
              <a:gd name="connsiteX52" fmla="*/ 1208868 w 1890794"/>
              <a:gd name="connsiteY52" fmla="*/ 104461 h 2103743"/>
              <a:gd name="connsiteX53" fmla="*/ 1162373 w 1890794"/>
              <a:gd name="connsiteY53" fmla="*/ 73465 h 2103743"/>
              <a:gd name="connsiteX54" fmla="*/ 960895 w 1890794"/>
              <a:gd name="connsiteY54" fmla="*/ 42468 h 2103743"/>
              <a:gd name="connsiteX55" fmla="*/ 588936 w 1890794"/>
              <a:gd name="connsiteY55" fmla="*/ 88963 h 2103743"/>
              <a:gd name="connsiteX56" fmla="*/ 573438 w 1890794"/>
              <a:gd name="connsiteY56" fmla="*/ 119960 h 210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94" h="2103743">
                <a:moveTo>
                  <a:pt x="666428" y="88963"/>
                </a:moveTo>
                <a:cubicBezTo>
                  <a:pt x="630705" y="94917"/>
                  <a:pt x="565100" y="100882"/>
                  <a:pt x="526943" y="119960"/>
                </a:cubicBezTo>
                <a:cubicBezTo>
                  <a:pt x="510283" y="128290"/>
                  <a:pt x="497469" y="143391"/>
                  <a:pt x="480448" y="150956"/>
                </a:cubicBezTo>
                <a:cubicBezTo>
                  <a:pt x="450591" y="164226"/>
                  <a:pt x="414644" y="163829"/>
                  <a:pt x="387458" y="181953"/>
                </a:cubicBezTo>
                <a:cubicBezTo>
                  <a:pt x="371960" y="192285"/>
                  <a:pt x="355272" y="201025"/>
                  <a:pt x="340963" y="212949"/>
                </a:cubicBezTo>
                <a:cubicBezTo>
                  <a:pt x="294433" y="251724"/>
                  <a:pt x="290518" y="276917"/>
                  <a:pt x="232475" y="305939"/>
                </a:cubicBezTo>
                <a:cubicBezTo>
                  <a:pt x="213423" y="315465"/>
                  <a:pt x="191146" y="316272"/>
                  <a:pt x="170482" y="321438"/>
                </a:cubicBezTo>
                <a:cubicBezTo>
                  <a:pt x="154984" y="336936"/>
                  <a:pt x="140825" y="353902"/>
                  <a:pt x="123987" y="367933"/>
                </a:cubicBezTo>
                <a:cubicBezTo>
                  <a:pt x="109678" y="379857"/>
                  <a:pt x="85822" y="382269"/>
                  <a:pt x="77492" y="398929"/>
                </a:cubicBezTo>
                <a:cubicBezTo>
                  <a:pt x="58440" y="437032"/>
                  <a:pt x="65546" y="484812"/>
                  <a:pt x="46495" y="522916"/>
                </a:cubicBezTo>
                <a:cubicBezTo>
                  <a:pt x="8193" y="599521"/>
                  <a:pt x="22805" y="562991"/>
                  <a:pt x="0" y="631404"/>
                </a:cubicBezTo>
                <a:cubicBezTo>
                  <a:pt x="5166" y="688231"/>
                  <a:pt x="11284" y="744980"/>
                  <a:pt x="15499" y="801885"/>
                </a:cubicBezTo>
                <a:cubicBezTo>
                  <a:pt x="21617" y="884478"/>
                  <a:pt x="22756" y="967450"/>
                  <a:pt x="30997" y="1049858"/>
                </a:cubicBezTo>
                <a:cubicBezTo>
                  <a:pt x="33777" y="1077663"/>
                  <a:pt x="52552" y="1130021"/>
                  <a:pt x="61994" y="1158346"/>
                </a:cubicBezTo>
                <a:cubicBezTo>
                  <a:pt x="67160" y="1194509"/>
                  <a:pt x="73224" y="1230554"/>
                  <a:pt x="77492" y="1266834"/>
                </a:cubicBezTo>
                <a:cubicBezTo>
                  <a:pt x="83558" y="1318397"/>
                  <a:pt x="84455" y="1370605"/>
                  <a:pt x="92990" y="1421817"/>
                </a:cubicBezTo>
                <a:cubicBezTo>
                  <a:pt x="99994" y="1463838"/>
                  <a:pt x="110516" y="1505389"/>
                  <a:pt x="123987" y="1545804"/>
                </a:cubicBezTo>
                <a:cubicBezTo>
                  <a:pt x="129153" y="1561302"/>
                  <a:pt x="135941" y="1576351"/>
                  <a:pt x="139485" y="1592299"/>
                </a:cubicBezTo>
                <a:cubicBezTo>
                  <a:pt x="196852" y="1850448"/>
                  <a:pt x="112941" y="1552507"/>
                  <a:pt x="185980" y="1747282"/>
                </a:cubicBezTo>
                <a:cubicBezTo>
                  <a:pt x="193459" y="1767226"/>
                  <a:pt x="190910" y="1790781"/>
                  <a:pt x="201478" y="1809275"/>
                </a:cubicBezTo>
                <a:cubicBezTo>
                  <a:pt x="212352" y="1828305"/>
                  <a:pt x="232475" y="1840272"/>
                  <a:pt x="247973" y="1855770"/>
                </a:cubicBezTo>
                <a:cubicBezTo>
                  <a:pt x="256814" y="1882291"/>
                  <a:pt x="268718" y="1931593"/>
                  <a:pt x="294468" y="1948760"/>
                </a:cubicBezTo>
                <a:cubicBezTo>
                  <a:pt x="312191" y="1960575"/>
                  <a:pt x="335797" y="1959092"/>
                  <a:pt x="356461" y="1964258"/>
                </a:cubicBezTo>
                <a:cubicBezTo>
                  <a:pt x="366793" y="1979756"/>
                  <a:pt x="371663" y="2000881"/>
                  <a:pt x="387458" y="2010753"/>
                </a:cubicBezTo>
                <a:cubicBezTo>
                  <a:pt x="415165" y="2028070"/>
                  <a:pt x="449451" y="2031417"/>
                  <a:pt x="480448" y="2041749"/>
                </a:cubicBezTo>
                <a:cubicBezTo>
                  <a:pt x="495946" y="2046915"/>
                  <a:pt x="511775" y="2051181"/>
                  <a:pt x="526943" y="2057248"/>
                </a:cubicBezTo>
                <a:cubicBezTo>
                  <a:pt x="552773" y="2067580"/>
                  <a:pt x="577787" y="2080250"/>
                  <a:pt x="604434" y="2088244"/>
                </a:cubicBezTo>
                <a:cubicBezTo>
                  <a:pt x="629665" y="2095813"/>
                  <a:pt x="656095" y="2098577"/>
                  <a:pt x="681926" y="2103743"/>
                </a:cubicBezTo>
                <a:cubicBezTo>
                  <a:pt x="805912" y="2098577"/>
                  <a:pt x="930085" y="2096782"/>
                  <a:pt x="1053885" y="2088244"/>
                </a:cubicBezTo>
                <a:cubicBezTo>
                  <a:pt x="1087774" y="2085907"/>
                  <a:pt x="1157968" y="2065115"/>
                  <a:pt x="1193370" y="2057248"/>
                </a:cubicBezTo>
                <a:cubicBezTo>
                  <a:pt x="1408053" y="2009540"/>
                  <a:pt x="1090991" y="2086715"/>
                  <a:pt x="1394848" y="2010753"/>
                </a:cubicBezTo>
                <a:cubicBezTo>
                  <a:pt x="1508126" y="1935233"/>
                  <a:pt x="1365692" y="2027413"/>
                  <a:pt x="1503336" y="1948760"/>
                </a:cubicBezTo>
                <a:cubicBezTo>
                  <a:pt x="1519509" y="1939519"/>
                  <a:pt x="1534333" y="1928095"/>
                  <a:pt x="1549831" y="1917763"/>
                </a:cubicBezTo>
                <a:cubicBezTo>
                  <a:pt x="1560163" y="1902265"/>
                  <a:pt x="1568903" y="1885577"/>
                  <a:pt x="1580828" y="1871268"/>
                </a:cubicBezTo>
                <a:cubicBezTo>
                  <a:pt x="1594860" y="1854430"/>
                  <a:pt x="1615707" y="1843359"/>
                  <a:pt x="1627323" y="1824773"/>
                </a:cubicBezTo>
                <a:cubicBezTo>
                  <a:pt x="1642068" y="1801182"/>
                  <a:pt x="1646661" y="1772542"/>
                  <a:pt x="1658319" y="1747282"/>
                </a:cubicBezTo>
                <a:cubicBezTo>
                  <a:pt x="1677682" y="1705328"/>
                  <a:pt x="1705700" y="1667131"/>
                  <a:pt x="1720312" y="1623295"/>
                </a:cubicBezTo>
                <a:cubicBezTo>
                  <a:pt x="1734780" y="1579891"/>
                  <a:pt x="1760739" y="1495949"/>
                  <a:pt x="1782306" y="1452814"/>
                </a:cubicBezTo>
                <a:cubicBezTo>
                  <a:pt x="1790636" y="1436154"/>
                  <a:pt x="1802970" y="1421817"/>
                  <a:pt x="1813302" y="1406319"/>
                </a:cubicBezTo>
                <a:cubicBezTo>
                  <a:pt x="1818468" y="1385655"/>
                  <a:pt x="1822064" y="1364533"/>
                  <a:pt x="1828800" y="1344326"/>
                </a:cubicBezTo>
                <a:cubicBezTo>
                  <a:pt x="1837598" y="1317933"/>
                  <a:pt x="1852477" y="1293674"/>
                  <a:pt x="1859797" y="1266834"/>
                </a:cubicBezTo>
                <a:cubicBezTo>
                  <a:pt x="1866246" y="1243189"/>
                  <a:pt x="1888351" y="1082454"/>
                  <a:pt x="1890794" y="1065356"/>
                </a:cubicBezTo>
                <a:cubicBezTo>
                  <a:pt x="1885628" y="894875"/>
                  <a:pt x="1888376" y="723969"/>
                  <a:pt x="1875295" y="553912"/>
                </a:cubicBezTo>
                <a:cubicBezTo>
                  <a:pt x="1872957" y="523524"/>
                  <a:pt x="1816316" y="376436"/>
                  <a:pt x="1782306" y="367933"/>
                </a:cubicBezTo>
                <a:lnTo>
                  <a:pt x="1720312" y="352434"/>
                </a:lnTo>
                <a:cubicBezTo>
                  <a:pt x="1715146" y="336936"/>
                  <a:pt x="1716366" y="317491"/>
                  <a:pt x="1704814" y="305939"/>
                </a:cubicBezTo>
                <a:cubicBezTo>
                  <a:pt x="1693262" y="294387"/>
                  <a:pt x="1672600" y="298375"/>
                  <a:pt x="1658319" y="290441"/>
                </a:cubicBezTo>
                <a:cubicBezTo>
                  <a:pt x="1625754" y="272349"/>
                  <a:pt x="1596326" y="249112"/>
                  <a:pt x="1565329" y="228448"/>
                </a:cubicBezTo>
                <a:cubicBezTo>
                  <a:pt x="1549831" y="218116"/>
                  <a:pt x="1536905" y="201969"/>
                  <a:pt x="1518834" y="197451"/>
                </a:cubicBezTo>
                <a:cubicBezTo>
                  <a:pt x="1498170" y="192285"/>
                  <a:pt x="1477243" y="188074"/>
                  <a:pt x="1456841" y="181953"/>
                </a:cubicBezTo>
                <a:cubicBezTo>
                  <a:pt x="1425546" y="172564"/>
                  <a:pt x="1395549" y="158880"/>
                  <a:pt x="1363851" y="150956"/>
                </a:cubicBezTo>
                <a:cubicBezTo>
                  <a:pt x="1343187" y="145790"/>
                  <a:pt x="1322260" y="141579"/>
                  <a:pt x="1301858" y="135458"/>
                </a:cubicBezTo>
                <a:cubicBezTo>
                  <a:pt x="1270563" y="126069"/>
                  <a:pt x="1236054" y="122585"/>
                  <a:pt x="1208868" y="104461"/>
                </a:cubicBezTo>
                <a:cubicBezTo>
                  <a:pt x="1193370" y="94129"/>
                  <a:pt x="1179493" y="80802"/>
                  <a:pt x="1162373" y="73465"/>
                </a:cubicBezTo>
                <a:cubicBezTo>
                  <a:pt x="1115391" y="53330"/>
                  <a:pt x="988906" y="45580"/>
                  <a:pt x="960895" y="42468"/>
                </a:cubicBezTo>
                <a:cubicBezTo>
                  <a:pt x="896144" y="45551"/>
                  <a:pt x="677897" y="0"/>
                  <a:pt x="588936" y="88963"/>
                </a:cubicBezTo>
                <a:cubicBezTo>
                  <a:pt x="580768" y="97131"/>
                  <a:pt x="578604" y="109628"/>
                  <a:pt x="573438" y="11996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226300" y="4595813"/>
            <a:ext cx="1890713" cy="2103437"/>
          </a:xfrm>
          <a:custGeom>
            <a:avLst/>
            <a:gdLst>
              <a:gd name="connsiteX0" fmla="*/ 666428 w 1890794"/>
              <a:gd name="connsiteY0" fmla="*/ 88963 h 2103743"/>
              <a:gd name="connsiteX1" fmla="*/ 526943 w 1890794"/>
              <a:gd name="connsiteY1" fmla="*/ 119960 h 2103743"/>
              <a:gd name="connsiteX2" fmla="*/ 480448 w 1890794"/>
              <a:gd name="connsiteY2" fmla="*/ 150956 h 2103743"/>
              <a:gd name="connsiteX3" fmla="*/ 387458 w 1890794"/>
              <a:gd name="connsiteY3" fmla="*/ 181953 h 2103743"/>
              <a:gd name="connsiteX4" fmla="*/ 340963 w 1890794"/>
              <a:gd name="connsiteY4" fmla="*/ 212949 h 2103743"/>
              <a:gd name="connsiteX5" fmla="*/ 232475 w 1890794"/>
              <a:gd name="connsiteY5" fmla="*/ 305939 h 2103743"/>
              <a:gd name="connsiteX6" fmla="*/ 170482 w 1890794"/>
              <a:gd name="connsiteY6" fmla="*/ 321438 h 2103743"/>
              <a:gd name="connsiteX7" fmla="*/ 123987 w 1890794"/>
              <a:gd name="connsiteY7" fmla="*/ 367933 h 2103743"/>
              <a:gd name="connsiteX8" fmla="*/ 77492 w 1890794"/>
              <a:gd name="connsiteY8" fmla="*/ 398929 h 2103743"/>
              <a:gd name="connsiteX9" fmla="*/ 46495 w 1890794"/>
              <a:gd name="connsiteY9" fmla="*/ 522916 h 2103743"/>
              <a:gd name="connsiteX10" fmla="*/ 0 w 1890794"/>
              <a:gd name="connsiteY10" fmla="*/ 631404 h 2103743"/>
              <a:gd name="connsiteX11" fmla="*/ 15499 w 1890794"/>
              <a:gd name="connsiteY11" fmla="*/ 801885 h 2103743"/>
              <a:gd name="connsiteX12" fmla="*/ 30997 w 1890794"/>
              <a:gd name="connsiteY12" fmla="*/ 1049858 h 2103743"/>
              <a:gd name="connsiteX13" fmla="*/ 61994 w 1890794"/>
              <a:gd name="connsiteY13" fmla="*/ 1158346 h 2103743"/>
              <a:gd name="connsiteX14" fmla="*/ 77492 w 1890794"/>
              <a:gd name="connsiteY14" fmla="*/ 1266834 h 2103743"/>
              <a:gd name="connsiteX15" fmla="*/ 92990 w 1890794"/>
              <a:gd name="connsiteY15" fmla="*/ 1421817 h 2103743"/>
              <a:gd name="connsiteX16" fmla="*/ 123987 w 1890794"/>
              <a:gd name="connsiteY16" fmla="*/ 1545804 h 2103743"/>
              <a:gd name="connsiteX17" fmla="*/ 139485 w 1890794"/>
              <a:gd name="connsiteY17" fmla="*/ 1592299 h 2103743"/>
              <a:gd name="connsiteX18" fmla="*/ 185980 w 1890794"/>
              <a:gd name="connsiteY18" fmla="*/ 1747282 h 2103743"/>
              <a:gd name="connsiteX19" fmla="*/ 201478 w 1890794"/>
              <a:gd name="connsiteY19" fmla="*/ 1809275 h 2103743"/>
              <a:gd name="connsiteX20" fmla="*/ 247973 w 1890794"/>
              <a:gd name="connsiteY20" fmla="*/ 1855770 h 2103743"/>
              <a:gd name="connsiteX21" fmla="*/ 294468 w 1890794"/>
              <a:gd name="connsiteY21" fmla="*/ 1948760 h 2103743"/>
              <a:gd name="connsiteX22" fmla="*/ 356461 w 1890794"/>
              <a:gd name="connsiteY22" fmla="*/ 1964258 h 2103743"/>
              <a:gd name="connsiteX23" fmla="*/ 387458 w 1890794"/>
              <a:gd name="connsiteY23" fmla="*/ 2010753 h 2103743"/>
              <a:gd name="connsiteX24" fmla="*/ 480448 w 1890794"/>
              <a:gd name="connsiteY24" fmla="*/ 2041749 h 2103743"/>
              <a:gd name="connsiteX25" fmla="*/ 526943 w 1890794"/>
              <a:gd name="connsiteY25" fmla="*/ 2057248 h 2103743"/>
              <a:gd name="connsiteX26" fmla="*/ 604434 w 1890794"/>
              <a:gd name="connsiteY26" fmla="*/ 2088244 h 2103743"/>
              <a:gd name="connsiteX27" fmla="*/ 681926 w 1890794"/>
              <a:gd name="connsiteY27" fmla="*/ 2103743 h 2103743"/>
              <a:gd name="connsiteX28" fmla="*/ 1053885 w 1890794"/>
              <a:gd name="connsiteY28" fmla="*/ 2088244 h 2103743"/>
              <a:gd name="connsiteX29" fmla="*/ 1193370 w 1890794"/>
              <a:gd name="connsiteY29" fmla="*/ 2057248 h 2103743"/>
              <a:gd name="connsiteX30" fmla="*/ 1394848 w 1890794"/>
              <a:gd name="connsiteY30" fmla="*/ 2010753 h 2103743"/>
              <a:gd name="connsiteX31" fmla="*/ 1503336 w 1890794"/>
              <a:gd name="connsiteY31" fmla="*/ 1948760 h 2103743"/>
              <a:gd name="connsiteX32" fmla="*/ 1549831 w 1890794"/>
              <a:gd name="connsiteY32" fmla="*/ 1917763 h 2103743"/>
              <a:gd name="connsiteX33" fmla="*/ 1580828 w 1890794"/>
              <a:gd name="connsiteY33" fmla="*/ 1871268 h 2103743"/>
              <a:gd name="connsiteX34" fmla="*/ 1627323 w 1890794"/>
              <a:gd name="connsiteY34" fmla="*/ 1824773 h 2103743"/>
              <a:gd name="connsiteX35" fmla="*/ 1658319 w 1890794"/>
              <a:gd name="connsiteY35" fmla="*/ 1747282 h 2103743"/>
              <a:gd name="connsiteX36" fmla="*/ 1720312 w 1890794"/>
              <a:gd name="connsiteY36" fmla="*/ 1623295 h 2103743"/>
              <a:gd name="connsiteX37" fmla="*/ 1782306 w 1890794"/>
              <a:gd name="connsiteY37" fmla="*/ 1452814 h 2103743"/>
              <a:gd name="connsiteX38" fmla="*/ 1813302 w 1890794"/>
              <a:gd name="connsiteY38" fmla="*/ 1406319 h 2103743"/>
              <a:gd name="connsiteX39" fmla="*/ 1828800 w 1890794"/>
              <a:gd name="connsiteY39" fmla="*/ 1344326 h 2103743"/>
              <a:gd name="connsiteX40" fmla="*/ 1859797 w 1890794"/>
              <a:gd name="connsiteY40" fmla="*/ 1266834 h 2103743"/>
              <a:gd name="connsiteX41" fmla="*/ 1890794 w 1890794"/>
              <a:gd name="connsiteY41" fmla="*/ 1065356 h 2103743"/>
              <a:gd name="connsiteX42" fmla="*/ 1875295 w 1890794"/>
              <a:gd name="connsiteY42" fmla="*/ 553912 h 2103743"/>
              <a:gd name="connsiteX43" fmla="*/ 1782306 w 1890794"/>
              <a:gd name="connsiteY43" fmla="*/ 367933 h 2103743"/>
              <a:gd name="connsiteX44" fmla="*/ 1720312 w 1890794"/>
              <a:gd name="connsiteY44" fmla="*/ 352434 h 2103743"/>
              <a:gd name="connsiteX45" fmla="*/ 1704814 w 1890794"/>
              <a:gd name="connsiteY45" fmla="*/ 305939 h 2103743"/>
              <a:gd name="connsiteX46" fmla="*/ 1658319 w 1890794"/>
              <a:gd name="connsiteY46" fmla="*/ 290441 h 2103743"/>
              <a:gd name="connsiteX47" fmla="*/ 1565329 w 1890794"/>
              <a:gd name="connsiteY47" fmla="*/ 228448 h 2103743"/>
              <a:gd name="connsiteX48" fmla="*/ 1518834 w 1890794"/>
              <a:gd name="connsiteY48" fmla="*/ 197451 h 2103743"/>
              <a:gd name="connsiteX49" fmla="*/ 1456841 w 1890794"/>
              <a:gd name="connsiteY49" fmla="*/ 181953 h 2103743"/>
              <a:gd name="connsiteX50" fmla="*/ 1363851 w 1890794"/>
              <a:gd name="connsiteY50" fmla="*/ 150956 h 2103743"/>
              <a:gd name="connsiteX51" fmla="*/ 1301858 w 1890794"/>
              <a:gd name="connsiteY51" fmla="*/ 135458 h 2103743"/>
              <a:gd name="connsiteX52" fmla="*/ 1208868 w 1890794"/>
              <a:gd name="connsiteY52" fmla="*/ 104461 h 2103743"/>
              <a:gd name="connsiteX53" fmla="*/ 1162373 w 1890794"/>
              <a:gd name="connsiteY53" fmla="*/ 73465 h 2103743"/>
              <a:gd name="connsiteX54" fmla="*/ 960895 w 1890794"/>
              <a:gd name="connsiteY54" fmla="*/ 42468 h 2103743"/>
              <a:gd name="connsiteX55" fmla="*/ 588936 w 1890794"/>
              <a:gd name="connsiteY55" fmla="*/ 88963 h 2103743"/>
              <a:gd name="connsiteX56" fmla="*/ 573438 w 1890794"/>
              <a:gd name="connsiteY56" fmla="*/ 119960 h 210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94" h="2103743">
                <a:moveTo>
                  <a:pt x="666428" y="88963"/>
                </a:moveTo>
                <a:cubicBezTo>
                  <a:pt x="630705" y="94917"/>
                  <a:pt x="565100" y="100882"/>
                  <a:pt x="526943" y="119960"/>
                </a:cubicBezTo>
                <a:cubicBezTo>
                  <a:pt x="510283" y="128290"/>
                  <a:pt x="497469" y="143391"/>
                  <a:pt x="480448" y="150956"/>
                </a:cubicBezTo>
                <a:cubicBezTo>
                  <a:pt x="450591" y="164226"/>
                  <a:pt x="414644" y="163829"/>
                  <a:pt x="387458" y="181953"/>
                </a:cubicBezTo>
                <a:cubicBezTo>
                  <a:pt x="371960" y="192285"/>
                  <a:pt x="355272" y="201025"/>
                  <a:pt x="340963" y="212949"/>
                </a:cubicBezTo>
                <a:cubicBezTo>
                  <a:pt x="294433" y="251724"/>
                  <a:pt x="290518" y="276917"/>
                  <a:pt x="232475" y="305939"/>
                </a:cubicBezTo>
                <a:cubicBezTo>
                  <a:pt x="213423" y="315465"/>
                  <a:pt x="191146" y="316272"/>
                  <a:pt x="170482" y="321438"/>
                </a:cubicBezTo>
                <a:cubicBezTo>
                  <a:pt x="154984" y="336936"/>
                  <a:pt x="140825" y="353902"/>
                  <a:pt x="123987" y="367933"/>
                </a:cubicBezTo>
                <a:cubicBezTo>
                  <a:pt x="109678" y="379857"/>
                  <a:pt x="85822" y="382269"/>
                  <a:pt x="77492" y="398929"/>
                </a:cubicBezTo>
                <a:cubicBezTo>
                  <a:pt x="58440" y="437032"/>
                  <a:pt x="65546" y="484812"/>
                  <a:pt x="46495" y="522916"/>
                </a:cubicBezTo>
                <a:cubicBezTo>
                  <a:pt x="8193" y="599521"/>
                  <a:pt x="22805" y="562991"/>
                  <a:pt x="0" y="631404"/>
                </a:cubicBezTo>
                <a:cubicBezTo>
                  <a:pt x="5166" y="688231"/>
                  <a:pt x="11284" y="744980"/>
                  <a:pt x="15499" y="801885"/>
                </a:cubicBezTo>
                <a:cubicBezTo>
                  <a:pt x="21617" y="884478"/>
                  <a:pt x="22756" y="967450"/>
                  <a:pt x="30997" y="1049858"/>
                </a:cubicBezTo>
                <a:cubicBezTo>
                  <a:pt x="33777" y="1077663"/>
                  <a:pt x="52552" y="1130021"/>
                  <a:pt x="61994" y="1158346"/>
                </a:cubicBezTo>
                <a:cubicBezTo>
                  <a:pt x="67160" y="1194509"/>
                  <a:pt x="73224" y="1230554"/>
                  <a:pt x="77492" y="1266834"/>
                </a:cubicBezTo>
                <a:cubicBezTo>
                  <a:pt x="83558" y="1318397"/>
                  <a:pt x="84455" y="1370605"/>
                  <a:pt x="92990" y="1421817"/>
                </a:cubicBezTo>
                <a:cubicBezTo>
                  <a:pt x="99994" y="1463838"/>
                  <a:pt x="110516" y="1505389"/>
                  <a:pt x="123987" y="1545804"/>
                </a:cubicBezTo>
                <a:cubicBezTo>
                  <a:pt x="129153" y="1561302"/>
                  <a:pt x="135941" y="1576351"/>
                  <a:pt x="139485" y="1592299"/>
                </a:cubicBezTo>
                <a:cubicBezTo>
                  <a:pt x="196852" y="1850448"/>
                  <a:pt x="112941" y="1552507"/>
                  <a:pt x="185980" y="1747282"/>
                </a:cubicBezTo>
                <a:cubicBezTo>
                  <a:pt x="193459" y="1767226"/>
                  <a:pt x="190910" y="1790781"/>
                  <a:pt x="201478" y="1809275"/>
                </a:cubicBezTo>
                <a:cubicBezTo>
                  <a:pt x="212352" y="1828305"/>
                  <a:pt x="232475" y="1840272"/>
                  <a:pt x="247973" y="1855770"/>
                </a:cubicBezTo>
                <a:cubicBezTo>
                  <a:pt x="256814" y="1882291"/>
                  <a:pt x="268718" y="1931593"/>
                  <a:pt x="294468" y="1948760"/>
                </a:cubicBezTo>
                <a:cubicBezTo>
                  <a:pt x="312191" y="1960575"/>
                  <a:pt x="335797" y="1959092"/>
                  <a:pt x="356461" y="1964258"/>
                </a:cubicBezTo>
                <a:cubicBezTo>
                  <a:pt x="366793" y="1979756"/>
                  <a:pt x="371663" y="2000881"/>
                  <a:pt x="387458" y="2010753"/>
                </a:cubicBezTo>
                <a:cubicBezTo>
                  <a:pt x="415165" y="2028070"/>
                  <a:pt x="449451" y="2031417"/>
                  <a:pt x="480448" y="2041749"/>
                </a:cubicBezTo>
                <a:cubicBezTo>
                  <a:pt x="495946" y="2046915"/>
                  <a:pt x="511775" y="2051181"/>
                  <a:pt x="526943" y="2057248"/>
                </a:cubicBezTo>
                <a:cubicBezTo>
                  <a:pt x="552773" y="2067580"/>
                  <a:pt x="577787" y="2080250"/>
                  <a:pt x="604434" y="2088244"/>
                </a:cubicBezTo>
                <a:cubicBezTo>
                  <a:pt x="629665" y="2095813"/>
                  <a:pt x="656095" y="2098577"/>
                  <a:pt x="681926" y="2103743"/>
                </a:cubicBezTo>
                <a:cubicBezTo>
                  <a:pt x="805912" y="2098577"/>
                  <a:pt x="930085" y="2096782"/>
                  <a:pt x="1053885" y="2088244"/>
                </a:cubicBezTo>
                <a:cubicBezTo>
                  <a:pt x="1087774" y="2085907"/>
                  <a:pt x="1157968" y="2065115"/>
                  <a:pt x="1193370" y="2057248"/>
                </a:cubicBezTo>
                <a:cubicBezTo>
                  <a:pt x="1408053" y="2009540"/>
                  <a:pt x="1090991" y="2086715"/>
                  <a:pt x="1394848" y="2010753"/>
                </a:cubicBezTo>
                <a:cubicBezTo>
                  <a:pt x="1508126" y="1935233"/>
                  <a:pt x="1365692" y="2027413"/>
                  <a:pt x="1503336" y="1948760"/>
                </a:cubicBezTo>
                <a:cubicBezTo>
                  <a:pt x="1519509" y="1939519"/>
                  <a:pt x="1534333" y="1928095"/>
                  <a:pt x="1549831" y="1917763"/>
                </a:cubicBezTo>
                <a:cubicBezTo>
                  <a:pt x="1560163" y="1902265"/>
                  <a:pt x="1568903" y="1885577"/>
                  <a:pt x="1580828" y="1871268"/>
                </a:cubicBezTo>
                <a:cubicBezTo>
                  <a:pt x="1594860" y="1854430"/>
                  <a:pt x="1615707" y="1843359"/>
                  <a:pt x="1627323" y="1824773"/>
                </a:cubicBezTo>
                <a:cubicBezTo>
                  <a:pt x="1642068" y="1801182"/>
                  <a:pt x="1646661" y="1772542"/>
                  <a:pt x="1658319" y="1747282"/>
                </a:cubicBezTo>
                <a:cubicBezTo>
                  <a:pt x="1677682" y="1705328"/>
                  <a:pt x="1705700" y="1667131"/>
                  <a:pt x="1720312" y="1623295"/>
                </a:cubicBezTo>
                <a:cubicBezTo>
                  <a:pt x="1734780" y="1579891"/>
                  <a:pt x="1760739" y="1495949"/>
                  <a:pt x="1782306" y="1452814"/>
                </a:cubicBezTo>
                <a:cubicBezTo>
                  <a:pt x="1790636" y="1436154"/>
                  <a:pt x="1802970" y="1421817"/>
                  <a:pt x="1813302" y="1406319"/>
                </a:cubicBezTo>
                <a:cubicBezTo>
                  <a:pt x="1818468" y="1385655"/>
                  <a:pt x="1822064" y="1364533"/>
                  <a:pt x="1828800" y="1344326"/>
                </a:cubicBezTo>
                <a:cubicBezTo>
                  <a:pt x="1837598" y="1317933"/>
                  <a:pt x="1852477" y="1293674"/>
                  <a:pt x="1859797" y="1266834"/>
                </a:cubicBezTo>
                <a:cubicBezTo>
                  <a:pt x="1866246" y="1243189"/>
                  <a:pt x="1888351" y="1082454"/>
                  <a:pt x="1890794" y="1065356"/>
                </a:cubicBezTo>
                <a:cubicBezTo>
                  <a:pt x="1885628" y="894875"/>
                  <a:pt x="1888376" y="723969"/>
                  <a:pt x="1875295" y="553912"/>
                </a:cubicBezTo>
                <a:cubicBezTo>
                  <a:pt x="1872957" y="523524"/>
                  <a:pt x="1816316" y="376436"/>
                  <a:pt x="1782306" y="367933"/>
                </a:cubicBezTo>
                <a:lnTo>
                  <a:pt x="1720312" y="352434"/>
                </a:lnTo>
                <a:cubicBezTo>
                  <a:pt x="1715146" y="336936"/>
                  <a:pt x="1716366" y="317491"/>
                  <a:pt x="1704814" y="305939"/>
                </a:cubicBezTo>
                <a:cubicBezTo>
                  <a:pt x="1693262" y="294387"/>
                  <a:pt x="1672600" y="298375"/>
                  <a:pt x="1658319" y="290441"/>
                </a:cubicBezTo>
                <a:cubicBezTo>
                  <a:pt x="1625754" y="272349"/>
                  <a:pt x="1596326" y="249112"/>
                  <a:pt x="1565329" y="228448"/>
                </a:cubicBezTo>
                <a:cubicBezTo>
                  <a:pt x="1549831" y="218116"/>
                  <a:pt x="1536905" y="201969"/>
                  <a:pt x="1518834" y="197451"/>
                </a:cubicBezTo>
                <a:cubicBezTo>
                  <a:pt x="1498170" y="192285"/>
                  <a:pt x="1477243" y="188074"/>
                  <a:pt x="1456841" y="181953"/>
                </a:cubicBezTo>
                <a:cubicBezTo>
                  <a:pt x="1425546" y="172564"/>
                  <a:pt x="1395549" y="158880"/>
                  <a:pt x="1363851" y="150956"/>
                </a:cubicBezTo>
                <a:cubicBezTo>
                  <a:pt x="1343187" y="145790"/>
                  <a:pt x="1322260" y="141579"/>
                  <a:pt x="1301858" y="135458"/>
                </a:cubicBezTo>
                <a:cubicBezTo>
                  <a:pt x="1270563" y="126069"/>
                  <a:pt x="1236054" y="122585"/>
                  <a:pt x="1208868" y="104461"/>
                </a:cubicBezTo>
                <a:cubicBezTo>
                  <a:pt x="1193370" y="94129"/>
                  <a:pt x="1179493" y="80802"/>
                  <a:pt x="1162373" y="73465"/>
                </a:cubicBezTo>
                <a:cubicBezTo>
                  <a:pt x="1115391" y="53330"/>
                  <a:pt x="988906" y="45580"/>
                  <a:pt x="960895" y="42468"/>
                </a:cubicBezTo>
                <a:cubicBezTo>
                  <a:pt x="896144" y="45551"/>
                  <a:pt x="677897" y="0"/>
                  <a:pt x="588936" y="88963"/>
                </a:cubicBezTo>
                <a:cubicBezTo>
                  <a:pt x="580768" y="97131"/>
                  <a:pt x="578604" y="109628"/>
                  <a:pt x="573438" y="11996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4286" name="Group 12"/>
          <p:cNvGrpSpPr>
            <a:grpSpLocks/>
          </p:cNvGrpSpPr>
          <p:nvPr/>
        </p:nvGrpSpPr>
        <p:grpSpPr bwMode="auto">
          <a:xfrm rot="655518">
            <a:off x="7570788" y="5014913"/>
            <a:ext cx="774700" cy="1290637"/>
            <a:chOff x="1144292" y="2780502"/>
            <a:chExt cx="774336" cy="1554546"/>
          </a:xfrm>
        </p:grpSpPr>
        <p:sp>
          <p:nvSpPr>
            <p:cNvPr id="54313" name="TextBox 49"/>
            <p:cNvSpPr txBox="1">
              <a:spLocks noChangeArrowheads="1"/>
            </p:cNvSpPr>
            <p:nvPr/>
          </p:nvSpPr>
          <p:spPr bwMode="auto">
            <a:xfrm>
              <a:off x="1449092" y="331390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314" name="TextBox 50"/>
            <p:cNvSpPr txBox="1">
              <a:spLocks noChangeArrowheads="1"/>
            </p:cNvSpPr>
            <p:nvPr/>
          </p:nvSpPr>
          <p:spPr bwMode="auto">
            <a:xfrm>
              <a:off x="1144292" y="3694902"/>
              <a:ext cx="304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chemeClr val="tx2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8737" y="3811484"/>
              <a:ext cx="385582" cy="523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1467" y="2775964"/>
              <a:ext cx="385581" cy="523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</p:grpSp>
      <p:sp>
        <p:nvSpPr>
          <p:cNvPr id="54287" name="TextBox 53"/>
          <p:cNvSpPr txBox="1">
            <a:spLocks noChangeArrowheads="1"/>
          </p:cNvSpPr>
          <p:nvPr/>
        </p:nvSpPr>
        <p:spPr bwMode="auto">
          <a:xfrm>
            <a:off x="7378700" y="5281613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92D050"/>
                </a:solidFill>
                <a:latin typeface="Arial" panose="020B0604020202020204" pitchFamily="34" charset="0"/>
              </a:rPr>
              <a:t>z</a:t>
            </a:r>
          </a:p>
        </p:txBody>
      </p:sp>
      <p:grpSp>
        <p:nvGrpSpPr>
          <p:cNvPr id="54288" name="Group 71"/>
          <p:cNvGrpSpPr>
            <a:grpSpLocks/>
          </p:cNvGrpSpPr>
          <p:nvPr/>
        </p:nvGrpSpPr>
        <p:grpSpPr bwMode="auto">
          <a:xfrm>
            <a:off x="5246688" y="3886200"/>
            <a:ext cx="762000" cy="533400"/>
            <a:chOff x="3277892" y="1866102"/>
            <a:chExt cx="762000" cy="5334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277892" y="1866102"/>
              <a:ext cx="7620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163592" y="1980402"/>
              <a:ext cx="533400" cy="3048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3544592" y="1904202"/>
              <a:ext cx="5334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9" name="Group 75"/>
          <p:cNvGrpSpPr>
            <a:grpSpLocks/>
          </p:cNvGrpSpPr>
          <p:nvPr/>
        </p:nvGrpSpPr>
        <p:grpSpPr bwMode="auto">
          <a:xfrm>
            <a:off x="7456488" y="3962400"/>
            <a:ext cx="533400" cy="457200"/>
            <a:chOff x="5487692" y="1942302"/>
            <a:chExt cx="533400" cy="457200"/>
          </a:xfrm>
        </p:grpSpPr>
        <p:cxnSp>
          <p:nvCxnSpPr>
            <p:cNvPr id="77" name="Straight Connector 76"/>
            <p:cNvCxnSpPr/>
            <p:nvPr/>
          </p:nvCxnSpPr>
          <p:spPr>
            <a:xfrm rot="16200000" flipH="1">
              <a:off x="5678192" y="2056602"/>
              <a:ext cx="457200" cy="2286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487692" y="1942302"/>
              <a:ext cx="3048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487692" y="2247102"/>
              <a:ext cx="531812" cy="1158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reeform 84"/>
          <p:cNvSpPr/>
          <p:nvPr/>
        </p:nvSpPr>
        <p:spPr>
          <a:xfrm>
            <a:off x="6008688" y="3581400"/>
            <a:ext cx="1431925" cy="533400"/>
          </a:xfrm>
          <a:custGeom>
            <a:avLst/>
            <a:gdLst>
              <a:gd name="connsiteX0" fmla="*/ 0 w 1348353"/>
              <a:gd name="connsiteY0" fmla="*/ 232474 h 278969"/>
              <a:gd name="connsiteX1" fmla="*/ 77492 w 1348353"/>
              <a:gd name="connsiteY1" fmla="*/ 201478 h 278969"/>
              <a:gd name="connsiteX2" fmla="*/ 123987 w 1348353"/>
              <a:gd name="connsiteY2" fmla="*/ 185979 h 278969"/>
              <a:gd name="connsiteX3" fmla="*/ 201478 w 1348353"/>
              <a:gd name="connsiteY3" fmla="*/ 108488 h 278969"/>
              <a:gd name="connsiteX4" fmla="*/ 294468 w 1348353"/>
              <a:gd name="connsiteY4" fmla="*/ 77491 h 278969"/>
              <a:gd name="connsiteX5" fmla="*/ 340963 w 1348353"/>
              <a:gd name="connsiteY5" fmla="*/ 46495 h 278969"/>
              <a:gd name="connsiteX6" fmla="*/ 511444 w 1348353"/>
              <a:gd name="connsiteY6" fmla="*/ 15498 h 278969"/>
              <a:gd name="connsiteX7" fmla="*/ 681926 w 1348353"/>
              <a:gd name="connsiteY7" fmla="*/ 0 h 278969"/>
              <a:gd name="connsiteX8" fmla="*/ 991892 w 1348353"/>
              <a:gd name="connsiteY8" fmla="*/ 15498 h 278969"/>
              <a:gd name="connsiteX9" fmla="*/ 1084882 w 1348353"/>
              <a:gd name="connsiteY9" fmla="*/ 46495 h 278969"/>
              <a:gd name="connsiteX10" fmla="*/ 1131376 w 1348353"/>
              <a:gd name="connsiteY10" fmla="*/ 61993 h 278969"/>
              <a:gd name="connsiteX11" fmla="*/ 1224366 w 1348353"/>
              <a:gd name="connsiteY11" fmla="*/ 123986 h 278969"/>
              <a:gd name="connsiteX12" fmla="*/ 1270861 w 1348353"/>
              <a:gd name="connsiteY12" fmla="*/ 154983 h 278969"/>
              <a:gd name="connsiteX13" fmla="*/ 1317356 w 1348353"/>
              <a:gd name="connsiteY13" fmla="*/ 201478 h 278969"/>
              <a:gd name="connsiteX14" fmla="*/ 1348353 w 1348353"/>
              <a:gd name="connsiteY14" fmla="*/ 278969 h 2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8353" h="278969">
                <a:moveTo>
                  <a:pt x="0" y="232474"/>
                </a:moveTo>
                <a:cubicBezTo>
                  <a:pt x="25831" y="222142"/>
                  <a:pt x="51443" y="211246"/>
                  <a:pt x="77492" y="201478"/>
                </a:cubicBezTo>
                <a:cubicBezTo>
                  <a:pt x="92789" y="195742"/>
                  <a:pt x="111230" y="196185"/>
                  <a:pt x="123987" y="185979"/>
                </a:cubicBezTo>
                <a:cubicBezTo>
                  <a:pt x="207935" y="118820"/>
                  <a:pt x="96864" y="154984"/>
                  <a:pt x="201478" y="108488"/>
                </a:cubicBezTo>
                <a:cubicBezTo>
                  <a:pt x="231335" y="95218"/>
                  <a:pt x="267282" y="95615"/>
                  <a:pt x="294468" y="77491"/>
                </a:cubicBezTo>
                <a:cubicBezTo>
                  <a:pt x="309966" y="67159"/>
                  <a:pt x="324303" y="54825"/>
                  <a:pt x="340963" y="46495"/>
                </a:cubicBezTo>
                <a:cubicBezTo>
                  <a:pt x="387910" y="23021"/>
                  <a:pt x="470832" y="19773"/>
                  <a:pt x="511444" y="15498"/>
                </a:cubicBezTo>
                <a:cubicBezTo>
                  <a:pt x="568192" y="9525"/>
                  <a:pt x="625099" y="5166"/>
                  <a:pt x="681926" y="0"/>
                </a:cubicBezTo>
                <a:cubicBezTo>
                  <a:pt x="785248" y="5166"/>
                  <a:pt x="889123" y="3640"/>
                  <a:pt x="991892" y="15498"/>
                </a:cubicBezTo>
                <a:cubicBezTo>
                  <a:pt x="1024350" y="19243"/>
                  <a:pt x="1053885" y="36163"/>
                  <a:pt x="1084882" y="46495"/>
                </a:cubicBezTo>
                <a:lnTo>
                  <a:pt x="1131376" y="61993"/>
                </a:lnTo>
                <a:lnTo>
                  <a:pt x="1224366" y="123986"/>
                </a:lnTo>
                <a:cubicBezTo>
                  <a:pt x="1239864" y="134318"/>
                  <a:pt x="1257690" y="141812"/>
                  <a:pt x="1270861" y="154983"/>
                </a:cubicBezTo>
                <a:lnTo>
                  <a:pt x="1317356" y="201478"/>
                </a:lnTo>
                <a:cubicBezTo>
                  <a:pt x="1334626" y="270559"/>
                  <a:pt x="1317792" y="248410"/>
                  <a:pt x="1348353" y="278969"/>
                </a:cubicBezTo>
              </a:path>
            </a:pathLst>
          </a:cu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91" name="TextBox 85"/>
          <p:cNvSpPr txBox="1">
            <a:spLocks noChangeArrowheads="1"/>
          </p:cNvSpPr>
          <p:nvPr/>
        </p:nvSpPr>
        <p:spPr bwMode="auto">
          <a:xfrm>
            <a:off x="5725649" y="4028281"/>
            <a:ext cx="18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</a:rPr>
              <a:t>Transform</a:t>
            </a:r>
          </a:p>
        </p:txBody>
      </p:sp>
      <p:grpSp>
        <p:nvGrpSpPr>
          <p:cNvPr id="54292" name="Group 86"/>
          <p:cNvGrpSpPr>
            <a:grpSpLocks/>
          </p:cNvGrpSpPr>
          <p:nvPr/>
        </p:nvGrpSpPr>
        <p:grpSpPr bwMode="auto">
          <a:xfrm>
            <a:off x="7532688" y="5327650"/>
            <a:ext cx="533400" cy="457200"/>
            <a:chOff x="5487692" y="1942302"/>
            <a:chExt cx="533400" cy="457200"/>
          </a:xfrm>
        </p:grpSpPr>
        <p:cxnSp>
          <p:nvCxnSpPr>
            <p:cNvPr id="88" name="Straight Connector 87"/>
            <p:cNvCxnSpPr/>
            <p:nvPr/>
          </p:nvCxnSpPr>
          <p:spPr>
            <a:xfrm rot="16200000" flipH="1">
              <a:off x="5678192" y="2056602"/>
              <a:ext cx="457200" cy="2286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87692" y="1942302"/>
              <a:ext cx="304800" cy="304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5487692" y="2247102"/>
              <a:ext cx="531812" cy="1158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93" name="Group 90"/>
          <p:cNvGrpSpPr>
            <a:grpSpLocks/>
          </p:cNvGrpSpPr>
          <p:nvPr/>
        </p:nvGrpSpPr>
        <p:grpSpPr bwMode="auto">
          <a:xfrm>
            <a:off x="5291138" y="5251450"/>
            <a:ext cx="762000" cy="533400"/>
            <a:chOff x="3277892" y="1866102"/>
            <a:chExt cx="762000" cy="5334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3277892" y="1866102"/>
              <a:ext cx="7620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3163592" y="1980402"/>
              <a:ext cx="533400" cy="3048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544592" y="1904202"/>
              <a:ext cx="5334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Freeform 97"/>
          <p:cNvSpPr/>
          <p:nvPr/>
        </p:nvSpPr>
        <p:spPr>
          <a:xfrm>
            <a:off x="5334000" y="5454650"/>
            <a:ext cx="3068638" cy="658813"/>
          </a:xfrm>
          <a:custGeom>
            <a:avLst/>
            <a:gdLst>
              <a:gd name="connsiteX0" fmla="*/ 0 w 3161654"/>
              <a:gd name="connsiteY0" fmla="*/ 658678 h 658678"/>
              <a:gd name="connsiteX1" fmla="*/ 1890793 w 3161654"/>
              <a:gd name="connsiteY1" fmla="*/ 38746 h 658678"/>
              <a:gd name="connsiteX2" fmla="*/ 3068665 w 3161654"/>
              <a:gd name="connsiteY2" fmla="*/ 426204 h 658678"/>
              <a:gd name="connsiteX3" fmla="*/ 3068665 w 3161654"/>
              <a:gd name="connsiteY3" fmla="*/ 426204 h 658678"/>
              <a:gd name="connsiteX4" fmla="*/ 3161654 w 3161654"/>
              <a:gd name="connsiteY4" fmla="*/ 441702 h 658678"/>
              <a:gd name="connsiteX0" fmla="*/ 0 w 3161654"/>
              <a:gd name="connsiteY0" fmla="*/ 658678 h 658678"/>
              <a:gd name="connsiteX1" fmla="*/ 1890793 w 3161654"/>
              <a:gd name="connsiteY1" fmla="*/ 38746 h 658678"/>
              <a:gd name="connsiteX2" fmla="*/ 3068665 w 3161654"/>
              <a:gd name="connsiteY2" fmla="*/ 426204 h 658678"/>
              <a:gd name="connsiteX3" fmla="*/ 3161654 w 3161654"/>
              <a:gd name="connsiteY3" fmla="*/ 441702 h 658678"/>
              <a:gd name="connsiteX0" fmla="*/ 0 w 3068665"/>
              <a:gd name="connsiteY0" fmla="*/ 658678 h 658678"/>
              <a:gd name="connsiteX1" fmla="*/ 1890793 w 3068665"/>
              <a:gd name="connsiteY1" fmla="*/ 38746 h 658678"/>
              <a:gd name="connsiteX2" fmla="*/ 3068665 w 3068665"/>
              <a:gd name="connsiteY2" fmla="*/ 426204 h 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8665" h="658678">
                <a:moveTo>
                  <a:pt x="0" y="658678"/>
                </a:moveTo>
                <a:cubicBezTo>
                  <a:pt x="689674" y="368085"/>
                  <a:pt x="1379349" y="77492"/>
                  <a:pt x="1890793" y="38746"/>
                </a:cubicBezTo>
                <a:cubicBezTo>
                  <a:pt x="2402237" y="0"/>
                  <a:pt x="3068665" y="426204"/>
                  <a:pt x="3068665" y="426204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95" name="TextBox 99"/>
          <p:cNvSpPr txBox="1">
            <a:spLocks noChangeArrowheads="1"/>
          </p:cNvSpPr>
          <p:nvPr/>
        </p:nvSpPr>
        <p:spPr bwMode="auto">
          <a:xfrm>
            <a:off x="609600" y="2141538"/>
            <a:ext cx="3509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</a:rPr>
              <a:t>- Randomly choose 4 matching pairs</a:t>
            </a:r>
          </a:p>
        </p:txBody>
      </p:sp>
      <p:sp>
        <p:nvSpPr>
          <p:cNvPr id="54296" name="TextBox 100"/>
          <p:cNvSpPr txBox="1">
            <a:spLocks noChangeArrowheads="1"/>
          </p:cNvSpPr>
          <p:nvPr/>
        </p:nvSpPr>
        <p:spPr bwMode="auto">
          <a:xfrm>
            <a:off x="609600" y="3436938"/>
            <a:ext cx="4179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ko-KR" sz="2400" dirty="0">
                <a:latin typeface="Arial" panose="020B0604020202020204" pitchFamily="34" charset="0"/>
              </a:rPr>
              <a:t>Estimate transformation</a:t>
            </a:r>
          </a:p>
          <a:p>
            <a:pPr marL="1085850" lvl="1" indent="-342900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</a:rPr>
              <a:t>Assume a particular transformation (</a:t>
            </a:r>
            <a:r>
              <a:rPr lang="en-US" altLang="ko-KR" sz="2000" dirty="0" err="1">
                <a:latin typeface="Arial" panose="020B0604020202020204" pitchFamily="34" charset="0"/>
              </a:rPr>
              <a:t>Homography</a:t>
            </a:r>
            <a:r>
              <a:rPr lang="en-US" altLang="ko-KR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4297" name="TextBox 101"/>
          <p:cNvSpPr txBox="1">
            <a:spLocks noChangeArrowheads="1"/>
          </p:cNvSpPr>
          <p:nvPr/>
        </p:nvSpPr>
        <p:spPr bwMode="auto">
          <a:xfrm>
            <a:off x="595313" y="4930775"/>
            <a:ext cx="3443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- Predict remaining points and count “inliers”</a:t>
            </a:r>
          </a:p>
        </p:txBody>
      </p:sp>
      <p:sp>
        <p:nvSpPr>
          <p:cNvPr id="54298" name="TextBox 102"/>
          <p:cNvSpPr txBox="1">
            <a:spLocks noChangeArrowheads="1"/>
          </p:cNvSpPr>
          <p:nvPr/>
        </p:nvSpPr>
        <p:spPr bwMode="auto">
          <a:xfrm>
            <a:off x="92075" y="18224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>
              <a:latin typeface="Arial" panose="020B0604020202020204" pitchFamily="34" charset="0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856288" y="5867400"/>
            <a:ext cx="2667000" cy="457200"/>
          </a:xfrm>
          <a:custGeom>
            <a:avLst/>
            <a:gdLst>
              <a:gd name="connsiteX0" fmla="*/ 0 w 3161654"/>
              <a:gd name="connsiteY0" fmla="*/ 658678 h 658678"/>
              <a:gd name="connsiteX1" fmla="*/ 1890793 w 3161654"/>
              <a:gd name="connsiteY1" fmla="*/ 38746 h 658678"/>
              <a:gd name="connsiteX2" fmla="*/ 3068665 w 3161654"/>
              <a:gd name="connsiteY2" fmla="*/ 426204 h 658678"/>
              <a:gd name="connsiteX3" fmla="*/ 3068665 w 3161654"/>
              <a:gd name="connsiteY3" fmla="*/ 426204 h 658678"/>
              <a:gd name="connsiteX4" fmla="*/ 3161654 w 3161654"/>
              <a:gd name="connsiteY4" fmla="*/ 441702 h 658678"/>
              <a:gd name="connsiteX0" fmla="*/ 0 w 3161654"/>
              <a:gd name="connsiteY0" fmla="*/ 658678 h 658678"/>
              <a:gd name="connsiteX1" fmla="*/ 1890793 w 3161654"/>
              <a:gd name="connsiteY1" fmla="*/ 38746 h 658678"/>
              <a:gd name="connsiteX2" fmla="*/ 3068665 w 3161654"/>
              <a:gd name="connsiteY2" fmla="*/ 426204 h 658678"/>
              <a:gd name="connsiteX3" fmla="*/ 3161654 w 3161654"/>
              <a:gd name="connsiteY3" fmla="*/ 441702 h 658678"/>
              <a:gd name="connsiteX0" fmla="*/ 0 w 3068665"/>
              <a:gd name="connsiteY0" fmla="*/ 658678 h 658678"/>
              <a:gd name="connsiteX1" fmla="*/ 1890793 w 3068665"/>
              <a:gd name="connsiteY1" fmla="*/ 38746 h 658678"/>
              <a:gd name="connsiteX2" fmla="*/ 3068665 w 3068665"/>
              <a:gd name="connsiteY2" fmla="*/ 426204 h 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8665" h="658678">
                <a:moveTo>
                  <a:pt x="0" y="658678"/>
                </a:moveTo>
                <a:cubicBezTo>
                  <a:pt x="689674" y="368085"/>
                  <a:pt x="1379349" y="77492"/>
                  <a:pt x="1890793" y="38746"/>
                </a:cubicBezTo>
                <a:cubicBezTo>
                  <a:pt x="2402237" y="0"/>
                  <a:pt x="3068665" y="426204"/>
                  <a:pt x="3068665" y="426204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419100" y="6443663"/>
            <a:ext cx="822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400" b="0" kern="0" dirty="0"/>
              <a:t>Ack.: </a:t>
            </a:r>
            <a:r>
              <a:rPr lang="en-US" altLang="ko-KR" sz="1400" b="0" dirty="0"/>
              <a:t>Derek </a:t>
            </a:r>
            <a:r>
              <a:rPr lang="en-US" altLang="ko-KR" sz="1400" b="0" dirty="0" err="1"/>
              <a:t>Hoiem</a:t>
            </a:r>
            <a:r>
              <a:rPr lang="en-US" altLang="ko-KR" sz="1400" b="0" kern="0" dirty="0"/>
              <a:t> (UIUC)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3057707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Homography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Transformation, H, between two planes</a:t>
            </a:r>
          </a:p>
          <a:p>
            <a:pPr lvl="1"/>
            <a:r>
              <a:rPr lang="en-US" altLang="ko-KR" dirty="0"/>
              <a:t>8 </a:t>
            </a:r>
            <a:r>
              <a:rPr lang="en-US" altLang="ko-KR" dirty="0" err="1"/>
              <a:t>DoF</a:t>
            </a:r>
            <a:r>
              <a:rPr lang="en-US" altLang="ko-KR" dirty="0"/>
              <a:t> due to normalization to 1</a:t>
            </a:r>
          </a:p>
          <a:p>
            <a:endParaRPr lang="ko-KR" altLang="en-US" dirty="0"/>
          </a:p>
        </p:txBody>
      </p:sp>
      <p:pic>
        <p:nvPicPr>
          <p:cNvPr id="1026" name="Picture 2" descr="homography_perspective_cor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46" y="3972703"/>
            <a:ext cx="6305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46" y="2441715"/>
            <a:ext cx="5919345" cy="14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Pattern matching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19100" y="1471613"/>
            <a:ext cx="8724900" cy="5067300"/>
          </a:xfrm>
        </p:spPr>
        <p:txBody>
          <a:bodyPr/>
          <a:lstStyle/>
          <a:p>
            <a:r>
              <a:rPr lang="en-US" altLang="ko-KR" sz="2400" dirty="0">
                <a:ea typeface="굴림" panose="020B0600000101010101" pitchFamily="50" charset="-127"/>
              </a:rPr>
              <a:t>Drones surveying city</a:t>
            </a:r>
          </a:p>
          <a:p>
            <a:pPr lvl="1"/>
            <a:r>
              <a:rPr lang="en-US" altLang="ko-KR" sz="2000" dirty="0">
                <a:ea typeface="굴림" panose="020B0600000101010101" pitchFamily="50" charset="-127"/>
              </a:rPr>
              <a:t>Identify a particular car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03398"/>
            <a:ext cx="3959409" cy="22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09" y="3624549"/>
            <a:ext cx="3464191" cy="25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ady player 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51" y="49691"/>
            <a:ext cx="2459077" cy="31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Image Retrieval with Spatially Constrained Similarity Measure</a:t>
            </a:r>
          </a:p>
        </p:txBody>
      </p:sp>
      <p:sp>
        <p:nvSpPr>
          <p:cNvPr id="45059" name="Subtitle 2"/>
          <p:cNvSpPr txBox="1">
            <a:spLocks/>
          </p:cNvSpPr>
          <p:nvPr/>
        </p:nvSpPr>
        <p:spPr bwMode="auto">
          <a:xfrm>
            <a:off x="228600" y="5823858"/>
            <a:ext cx="8734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BB034"/>
              </a:buClr>
              <a:buSzPct val="70000"/>
              <a:buFont typeface="Arial" panose="020B0604020202020204" pitchFamily="34" charset="0"/>
              <a:buNone/>
            </a:pPr>
            <a:r>
              <a:rPr lang="en-US" altLang="ko-KR" sz="2000" b="0">
                <a:solidFill>
                  <a:srgbClr val="595959"/>
                </a:solidFill>
                <a:latin typeface="Adobe Clean"/>
              </a:rPr>
              <a:t>[Xiaohui Shen, Zhe Lin, Jon Brandt, Shai Avidan and Ying Wu, CVPR 2012]</a:t>
            </a:r>
          </a:p>
          <a:p>
            <a:pPr eaLnBrk="1" hangingPunct="1">
              <a:spcBef>
                <a:spcPts val="600"/>
              </a:spcBef>
              <a:buClr>
                <a:srgbClr val="FBB034"/>
              </a:buClr>
              <a:buSzPct val="70000"/>
              <a:buFont typeface="Arial" panose="020B0604020202020204" pitchFamily="34" charset="0"/>
              <a:buNone/>
            </a:pPr>
            <a:endParaRPr lang="en-US" altLang="ko-KR" b="0">
              <a:solidFill>
                <a:srgbClr val="595959"/>
              </a:solidFill>
              <a:latin typeface="Adobe Clean"/>
            </a:endParaRPr>
          </a:p>
        </p:txBody>
      </p:sp>
      <p:pic>
        <p:nvPicPr>
          <p:cNvPr id="45060" name="Picture 2" descr="D:\Projects\CVPR 2012\Object Retrieval\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2371"/>
            <a:ext cx="873442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78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.8|2.1|6.3"/>
</p:tagLst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사용자 지정 4">
      <a:dk1>
        <a:srgbClr val="1C1C1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Cambria"/>
        <a:ea typeface="맑은 고딕"/>
        <a:cs typeface=""/>
      </a:majorFont>
      <a:minorFont>
        <a:latin typeface="Cambri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38764</TotalTime>
  <Pages>3</Pages>
  <Words>1105</Words>
  <Application>Microsoft Office PowerPoint</Application>
  <PresentationFormat>화면 슬라이드 쇼(4:3)</PresentationFormat>
  <Paragraphs>294</Paragraphs>
  <Slides>29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29</vt:i4>
      </vt:variant>
    </vt:vector>
  </HeadingPairs>
  <TitlesOfParts>
    <vt:vector size="43" baseType="lpstr">
      <vt:lpstr>Adobe Clean</vt:lpstr>
      <vt:lpstr>굴림</vt:lpstr>
      <vt:lpstr>맑은 고딕</vt:lpstr>
      <vt:lpstr>Arial</vt:lpstr>
      <vt:lpstr>Calibri</vt:lpstr>
      <vt:lpstr>Cambria</vt:lpstr>
      <vt:lpstr>Cambria Math</vt:lpstr>
      <vt:lpstr>Corbel</vt:lpstr>
      <vt:lpstr>Tahoma</vt:lpstr>
      <vt:lpstr>Times New Roman</vt:lpstr>
      <vt:lpstr>Wingdings</vt:lpstr>
      <vt:lpstr>untitled 1</vt:lpstr>
      <vt:lpstr>Office 테마</vt:lpstr>
      <vt:lpstr>Тема Office</vt:lpstr>
      <vt:lpstr>PowerPoint 프레젠테이션</vt:lpstr>
      <vt:lpstr>Class Objectives</vt:lpstr>
      <vt:lpstr>Problems of BoW Model</vt:lpstr>
      <vt:lpstr>Post-Processing or Reranking</vt:lpstr>
      <vt:lpstr>Post-Processing</vt:lpstr>
      <vt:lpstr>Geometric Verification using RANSAC</vt:lpstr>
      <vt:lpstr>Homography</vt:lpstr>
      <vt:lpstr>Pattern matching</vt:lpstr>
      <vt:lpstr>Image Retrieval with Spatially Constrained Similarity Measure</vt:lpstr>
      <vt:lpstr>Learning to Find Good Correspondences, CVPR 18</vt:lpstr>
      <vt:lpstr>Query Expansion [Chum et al. 07]</vt:lpstr>
      <vt:lpstr>Efficient Diffusion on Region Manifolds, CVPR 17 &amp; 18</vt:lpstr>
      <vt:lpstr>Inverted File or Index for Efficient Search</vt:lpstr>
      <vt:lpstr>Inverted Index</vt:lpstr>
      <vt:lpstr>Inverted Index</vt:lpstr>
      <vt:lpstr>The inverted index</vt:lpstr>
      <vt:lpstr>Approximate Nearest Neighbor (ANN) Search</vt:lpstr>
      <vt:lpstr>kd-tree Example</vt:lpstr>
      <vt:lpstr>Querying the inverted index</vt:lpstr>
      <vt:lpstr>Inverted Multi-Index</vt:lpstr>
      <vt:lpstr>Product quantization</vt:lpstr>
      <vt:lpstr>Performance comparison on 1 B SIFT descriptors</vt:lpstr>
      <vt:lpstr>Retrieval examples</vt:lpstr>
      <vt:lpstr>Scalability</vt:lpstr>
      <vt:lpstr>Class Objectives were:</vt:lpstr>
      <vt:lpstr>Next Time…</vt:lpstr>
      <vt:lpstr>Homework for Every Class</vt:lpstr>
      <vt:lpstr>Figs</vt:lpstr>
      <vt:lpstr>Inverted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user</cp:lastModifiedBy>
  <cp:revision>2494</cp:revision>
  <cp:lastPrinted>2018-10-08T08:26:41Z</cp:lastPrinted>
  <dcterms:created xsi:type="dcterms:W3CDTF">1998-03-18T13:44:31Z</dcterms:created>
  <dcterms:modified xsi:type="dcterms:W3CDTF">2021-03-30T07:37:27Z</dcterms:modified>
</cp:coreProperties>
</file>